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5"/>
  </p:notesMasterIdLst>
  <p:sldIdLst>
    <p:sldId id="256" r:id="rId2"/>
    <p:sldId id="445" r:id="rId3"/>
    <p:sldId id="268" r:id="rId4"/>
    <p:sldId id="383" r:id="rId5"/>
    <p:sldId id="437" r:id="rId6"/>
    <p:sldId id="438" r:id="rId7"/>
    <p:sldId id="439" r:id="rId8"/>
    <p:sldId id="440" r:id="rId9"/>
    <p:sldId id="441" r:id="rId10"/>
    <p:sldId id="442" r:id="rId11"/>
    <p:sldId id="380" r:id="rId12"/>
    <p:sldId id="381" r:id="rId13"/>
    <p:sldId id="270" r:id="rId14"/>
    <p:sldId id="271" r:id="rId15"/>
    <p:sldId id="272" r:id="rId16"/>
    <p:sldId id="257" r:id="rId17"/>
    <p:sldId id="277" r:id="rId18"/>
    <p:sldId id="274" r:id="rId19"/>
    <p:sldId id="275" r:id="rId20"/>
    <p:sldId id="281" r:id="rId21"/>
    <p:sldId id="261" r:id="rId22"/>
    <p:sldId id="443" r:id="rId23"/>
    <p:sldId id="276" r:id="rId24"/>
    <p:sldId id="444" r:id="rId25"/>
    <p:sldId id="279" r:id="rId26"/>
    <p:sldId id="282" r:id="rId27"/>
    <p:sldId id="283" r:id="rId28"/>
    <p:sldId id="290" r:id="rId29"/>
    <p:sldId id="285" r:id="rId30"/>
    <p:sldId id="284" r:id="rId31"/>
    <p:sldId id="286" r:id="rId32"/>
    <p:sldId id="287" r:id="rId33"/>
    <p:sldId id="288" r:id="rId34"/>
    <p:sldId id="289" r:id="rId35"/>
    <p:sldId id="258" r:id="rId36"/>
    <p:sldId id="356" r:id="rId37"/>
    <p:sldId id="357" r:id="rId38"/>
    <p:sldId id="291" r:id="rId39"/>
    <p:sldId id="259" r:id="rId40"/>
    <p:sldId id="405" r:id="rId41"/>
    <p:sldId id="300" r:id="rId42"/>
    <p:sldId id="320" r:id="rId43"/>
    <p:sldId id="301" r:id="rId44"/>
    <p:sldId id="321" r:id="rId45"/>
    <p:sldId id="327" r:id="rId46"/>
    <p:sldId id="355" r:id="rId47"/>
    <p:sldId id="358" r:id="rId48"/>
    <p:sldId id="359" r:id="rId49"/>
    <p:sldId id="292" r:id="rId50"/>
    <p:sldId id="391" r:id="rId51"/>
    <p:sldId id="390" r:id="rId52"/>
    <p:sldId id="392" r:id="rId53"/>
    <p:sldId id="407" r:id="rId54"/>
    <p:sldId id="322" r:id="rId55"/>
    <p:sldId id="393" r:id="rId56"/>
    <p:sldId id="395" r:id="rId57"/>
    <p:sldId id="396" r:id="rId58"/>
    <p:sldId id="397" r:id="rId59"/>
    <p:sldId id="398" r:id="rId60"/>
    <p:sldId id="394" r:id="rId61"/>
    <p:sldId id="329" r:id="rId62"/>
    <p:sldId id="330" r:id="rId63"/>
    <p:sldId id="295" r:id="rId64"/>
    <p:sldId id="436" r:id="rId65"/>
    <p:sldId id="406" r:id="rId66"/>
    <p:sldId id="389" r:id="rId67"/>
    <p:sldId id="388" r:id="rId68"/>
    <p:sldId id="399" r:id="rId69"/>
    <p:sldId id="433" r:id="rId70"/>
    <p:sldId id="434" r:id="rId71"/>
    <p:sldId id="435" r:id="rId72"/>
    <p:sldId id="432" r:id="rId73"/>
    <p:sldId id="408" r:id="rId74"/>
    <p:sldId id="331" r:id="rId75"/>
    <p:sldId id="323" r:id="rId76"/>
    <p:sldId id="332" r:id="rId77"/>
    <p:sldId id="378" r:id="rId78"/>
    <p:sldId id="351" r:id="rId79"/>
    <p:sldId id="266" r:id="rId80"/>
    <p:sldId id="352" r:id="rId81"/>
    <p:sldId id="324" r:id="rId82"/>
    <p:sldId id="333" r:id="rId83"/>
    <p:sldId id="334" r:id="rId84"/>
    <p:sldId id="400" r:id="rId85"/>
    <p:sldId id="307" r:id="rId86"/>
    <p:sldId id="362" r:id="rId87"/>
    <p:sldId id="361" r:id="rId88"/>
    <p:sldId id="363" r:id="rId89"/>
    <p:sldId id="360" r:id="rId90"/>
    <p:sldId id="294" r:id="rId91"/>
    <p:sldId id="341" r:id="rId92"/>
    <p:sldId id="342" r:id="rId93"/>
    <p:sldId id="308" r:id="rId94"/>
    <p:sldId id="343" r:id="rId95"/>
    <p:sldId id="345" r:id="rId96"/>
    <p:sldId id="346" r:id="rId97"/>
    <p:sldId id="344" r:id="rId98"/>
    <p:sldId id="353" r:id="rId99"/>
    <p:sldId id="293" r:id="rId100"/>
    <p:sldId id="403" r:id="rId101"/>
    <p:sldId id="426" r:id="rId102"/>
    <p:sldId id="427" r:id="rId103"/>
    <p:sldId id="429" r:id="rId104"/>
    <p:sldId id="430" r:id="rId105"/>
    <p:sldId id="338" r:id="rId106"/>
    <p:sldId id="417" r:id="rId107"/>
    <p:sldId id="418" r:id="rId108"/>
    <p:sldId id="419" r:id="rId109"/>
    <p:sldId id="420" r:id="rId110"/>
    <p:sldId id="421" r:id="rId111"/>
    <p:sldId id="422" r:id="rId112"/>
    <p:sldId id="423" r:id="rId113"/>
    <p:sldId id="424" r:id="rId114"/>
    <p:sldId id="425" r:id="rId115"/>
    <p:sldId id="335" r:id="rId116"/>
    <p:sldId id="312" r:id="rId117"/>
    <p:sldId id="339" r:id="rId118"/>
    <p:sldId id="313" r:id="rId119"/>
    <p:sldId id="340" r:id="rId120"/>
    <p:sldId id="314" r:id="rId121"/>
    <p:sldId id="347" r:id="rId122"/>
    <p:sldId id="416" r:id="rId123"/>
    <p:sldId id="315" r:id="rId124"/>
    <p:sldId id="364" r:id="rId125"/>
    <p:sldId id="296" r:id="rId126"/>
    <p:sldId id="316" r:id="rId127"/>
    <p:sldId id="367" r:id="rId128"/>
    <p:sldId id="379" r:id="rId129"/>
    <p:sldId id="402" r:id="rId130"/>
    <p:sldId id="350" r:id="rId131"/>
    <p:sldId id="384" r:id="rId132"/>
    <p:sldId id="349" r:id="rId133"/>
    <p:sldId id="348" r:id="rId134"/>
    <p:sldId id="385" r:id="rId135"/>
    <p:sldId id="386" r:id="rId136"/>
    <p:sldId id="409" r:id="rId137"/>
    <p:sldId id="410" r:id="rId138"/>
    <p:sldId id="411" r:id="rId139"/>
    <p:sldId id="412" r:id="rId140"/>
    <p:sldId id="413" r:id="rId141"/>
    <p:sldId id="414" r:id="rId142"/>
    <p:sldId id="415" r:id="rId143"/>
    <p:sldId id="372" r:id="rId144"/>
    <p:sldId id="371" r:id="rId145"/>
    <p:sldId id="373" r:id="rId146"/>
    <p:sldId id="375" r:id="rId147"/>
    <p:sldId id="382" r:id="rId148"/>
    <p:sldId id="404" r:id="rId149"/>
    <p:sldId id="297" r:id="rId150"/>
    <p:sldId id="298" r:id="rId151"/>
    <p:sldId id="401" r:id="rId152"/>
    <p:sldId id="368" r:id="rId153"/>
    <p:sldId id="265"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70719"/>
    <a:srgbClr val="5EBBFF"/>
    <a:srgbClr val="3A5AFF"/>
    <a:srgbClr val="A7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8"/>
    <p:restoredTop sz="94694"/>
  </p:normalViewPr>
  <p:slideViewPr>
    <p:cSldViewPr snapToGrid="0">
      <p:cViewPr>
        <p:scale>
          <a:sx n="117" d="100"/>
          <a:sy n="117" d="100"/>
        </p:scale>
        <p:origin x="248"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1B210-1DF1-9141-844F-A2718AACB060}" type="datetimeFigureOut">
              <a:rPr lang="en-US" smtClean="0"/>
              <a:t>10/4/24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FE5FA-8B79-834E-A19D-BDE0B8A2AA3D}" type="slidenum">
              <a:rPr lang="en-US" smtClean="0"/>
              <a:t>‹#›</a:t>
            </a:fld>
            <a:endParaRPr lang="en-US"/>
          </a:p>
        </p:txBody>
      </p:sp>
    </p:spTree>
    <p:extLst>
      <p:ext uri="{BB962C8B-B14F-4D97-AF65-F5344CB8AC3E}">
        <p14:creationId xmlns:p14="http://schemas.microsoft.com/office/powerpoint/2010/main" val="296195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a:t>
            </a:r>
          </a:p>
        </p:txBody>
      </p:sp>
      <p:sp>
        <p:nvSpPr>
          <p:cNvPr id="4" name="Slide Number Placeholder 3"/>
          <p:cNvSpPr>
            <a:spLocks noGrp="1"/>
          </p:cNvSpPr>
          <p:nvPr>
            <p:ph type="sldNum" sz="quarter" idx="5"/>
          </p:nvPr>
        </p:nvSpPr>
        <p:spPr/>
        <p:txBody>
          <a:bodyPr/>
          <a:lstStyle/>
          <a:p>
            <a:fld id="{246FE5FA-8B79-834E-A19D-BDE0B8A2AA3D}" type="slidenum">
              <a:rPr lang="en-US" smtClean="0"/>
              <a:t>19</a:t>
            </a:fld>
            <a:endParaRPr lang="en-US"/>
          </a:p>
        </p:txBody>
      </p:sp>
    </p:spTree>
    <p:extLst>
      <p:ext uri="{BB962C8B-B14F-4D97-AF65-F5344CB8AC3E}">
        <p14:creationId xmlns:p14="http://schemas.microsoft.com/office/powerpoint/2010/main" val="3688234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 min</a:t>
            </a:r>
          </a:p>
        </p:txBody>
      </p:sp>
      <p:sp>
        <p:nvSpPr>
          <p:cNvPr id="4" name="Slide Number Placeholder 3"/>
          <p:cNvSpPr>
            <a:spLocks noGrp="1"/>
          </p:cNvSpPr>
          <p:nvPr>
            <p:ph type="sldNum" sz="quarter" idx="5"/>
          </p:nvPr>
        </p:nvSpPr>
        <p:spPr/>
        <p:txBody>
          <a:bodyPr/>
          <a:lstStyle/>
          <a:p>
            <a:fld id="{246FE5FA-8B79-834E-A19D-BDE0B8A2AA3D}" type="slidenum">
              <a:rPr lang="en-US" smtClean="0"/>
              <a:t>125</a:t>
            </a:fld>
            <a:endParaRPr lang="en-US"/>
          </a:p>
        </p:txBody>
      </p:sp>
    </p:spTree>
    <p:extLst>
      <p:ext uri="{BB962C8B-B14F-4D97-AF65-F5344CB8AC3E}">
        <p14:creationId xmlns:p14="http://schemas.microsoft.com/office/powerpoint/2010/main" val="2934655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a:t>
            </a:r>
          </a:p>
        </p:txBody>
      </p:sp>
      <p:sp>
        <p:nvSpPr>
          <p:cNvPr id="4" name="Slide Number Placeholder 3"/>
          <p:cNvSpPr>
            <a:spLocks noGrp="1"/>
          </p:cNvSpPr>
          <p:nvPr>
            <p:ph type="sldNum" sz="quarter" idx="5"/>
          </p:nvPr>
        </p:nvSpPr>
        <p:spPr/>
        <p:txBody>
          <a:bodyPr/>
          <a:lstStyle/>
          <a:p>
            <a:fld id="{246FE5FA-8B79-834E-A19D-BDE0B8A2AA3D}" type="slidenum">
              <a:rPr lang="en-US" smtClean="0"/>
              <a:t>142</a:t>
            </a:fld>
            <a:endParaRPr lang="en-US"/>
          </a:p>
        </p:txBody>
      </p:sp>
    </p:spTree>
    <p:extLst>
      <p:ext uri="{BB962C8B-B14F-4D97-AF65-F5344CB8AC3E}">
        <p14:creationId xmlns:p14="http://schemas.microsoft.com/office/powerpoint/2010/main" val="148333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a:t>
            </a:r>
          </a:p>
        </p:txBody>
      </p:sp>
      <p:sp>
        <p:nvSpPr>
          <p:cNvPr id="4" name="Slide Number Placeholder 3"/>
          <p:cNvSpPr>
            <a:spLocks noGrp="1"/>
          </p:cNvSpPr>
          <p:nvPr>
            <p:ph type="sldNum" sz="quarter" idx="5"/>
          </p:nvPr>
        </p:nvSpPr>
        <p:spPr/>
        <p:txBody>
          <a:bodyPr/>
          <a:lstStyle/>
          <a:p>
            <a:fld id="{246FE5FA-8B79-834E-A19D-BDE0B8A2AA3D}" type="slidenum">
              <a:rPr lang="en-US" smtClean="0"/>
              <a:t>35</a:t>
            </a:fld>
            <a:endParaRPr lang="en-US"/>
          </a:p>
        </p:txBody>
      </p:sp>
    </p:spTree>
    <p:extLst>
      <p:ext uri="{BB962C8B-B14F-4D97-AF65-F5344CB8AC3E}">
        <p14:creationId xmlns:p14="http://schemas.microsoft.com/office/powerpoint/2010/main" val="1572109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min</a:t>
            </a:r>
          </a:p>
        </p:txBody>
      </p:sp>
      <p:sp>
        <p:nvSpPr>
          <p:cNvPr id="4" name="Slide Number Placeholder 3"/>
          <p:cNvSpPr>
            <a:spLocks noGrp="1"/>
          </p:cNvSpPr>
          <p:nvPr>
            <p:ph type="sldNum" sz="quarter" idx="5"/>
          </p:nvPr>
        </p:nvSpPr>
        <p:spPr/>
        <p:txBody>
          <a:bodyPr/>
          <a:lstStyle/>
          <a:p>
            <a:fld id="{246FE5FA-8B79-834E-A19D-BDE0B8A2AA3D}" type="slidenum">
              <a:rPr lang="en-US" smtClean="0"/>
              <a:t>49</a:t>
            </a:fld>
            <a:endParaRPr lang="en-US"/>
          </a:p>
        </p:txBody>
      </p:sp>
    </p:spTree>
    <p:extLst>
      <p:ext uri="{BB962C8B-B14F-4D97-AF65-F5344CB8AC3E}">
        <p14:creationId xmlns:p14="http://schemas.microsoft.com/office/powerpoint/2010/main" val="3490372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a:t>
            </a:r>
          </a:p>
        </p:txBody>
      </p:sp>
      <p:sp>
        <p:nvSpPr>
          <p:cNvPr id="4" name="Slide Number Placeholder 3"/>
          <p:cNvSpPr>
            <a:spLocks noGrp="1"/>
          </p:cNvSpPr>
          <p:nvPr>
            <p:ph type="sldNum" sz="quarter" idx="5"/>
          </p:nvPr>
        </p:nvSpPr>
        <p:spPr/>
        <p:txBody>
          <a:bodyPr/>
          <a:lstStyle/>
          <a:p>
            <a:fld id="{246FE5FA-8B79-834E-A19D-BDE0B8A2AA3D}" type="slidenum">
              <a:rPr lang="en-US" smtClean="0"/>
              <a:t>63</a:t>
            </a:fld>
            <a:endParaRPr lang="en-US"/>
          </a:p>
        </p:txBody>
      </p:sp>
    </p:spTree>
    <p:extLst>
      <p:ext uri="{BB962C8B-B14F-4D97-AF65-F5344CB8AC3E}">
        <p14:creationId xmlns:p14="http://schemas.microsoft.com/office/powerpoint/2010/main" val="3051545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a:t>
            </a:r>
          </a:p>
        </p:txBody>
      </p:sp>
      <p:sp>
        <p:nvSpPr>
          <p:cNvPr id="4" name="Slide Number Placeholder 3"/>
          <p:cNvSpPr>
            <a:spLocks noGrp="1"/>
          </p:cNvSpPr>
          <p:nvPr>
            <p:ph type="sldNum" sz="quarter" idx="5"/>
          </p:nvPr>
        </p:nvSpPr>
        <p:spPr/>
        <p:txBody>
          <a:bodyPr/>
          <a:lstStyle/>
          <a:p>
            <a:fld id="{246FE5FA-8B79-834E-A19D-BDE0B8A2AA3D}" type="slidenum">
              <a:rPr lang="en-US" smtClean="0"/>
              <a:t>64</a:t>
            </a:fld>
            <a:endParaRPr lang="en-US"/>
          </a:p>
        </p:txBody>
      </p:sp>
    </p:spTree>
    <p:extLst>
      <p:ext uri="{BB962C8B-B14F-4D97-AF65-F5344CB8AC3E}">
        <p14:creationId xmlns:p14="http://schemas.microsoft.com/office/powerpoint/2010/main" val="426837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min</a:t>
            </a:r>
          </a:p>
        </p:txBody>
      </p:sp>
      <p:sp>
        <p:nvSpPr>
          <p:cNvPr id="4" name="Slide Number Placeholder 3"/>
          <p:cNvSpPr>
            <a:spLocks noGrp="1"/>
          </p:cNvSpPr>
          <p:nvPr>
            <p:ph type="sldNum" sz="quarter" idx="5"/>
          </p:nvPr>
        </p:nvSpPr>
        <p:spPr/>
        <p:txBody>
          <a:bodyPr/>
          <a:lstStyle/>
          <a:p>
            <a:fld id="{246FE5FA-8B79-834E-A19D-BDE0B8A2AA3D}" type="slidenum">
              <a:rPr lang="en-US" smtClean="0"/>
              <a:t>82</a:t>
            </a:fld>
            <a:endParaRPr lang="en-US"/>
          </a:p>
        </p:txBody>
      </p:sp>
    </p:spTree>
    <p:extLst>
      <p:ext uri="{BB962C8B-B14F-4D97-AF65-F5344CB8AC3E}">
        <p14:creationId xmlns:p14="http://schemas.microsoft.com/office/powerpoint/2010/main" val="2319680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min</a:t>
            </a:r>
          </a:p>
        </p:txBody>
      </p:sp>
      <p:sp>
        <p:nvSpPr>
          <p:cNvPr id="4" name="Slide Number Placeholder 3"/>
          <p:cNvSpPr>
            <a:spLocks noGrp="1"/>
          </p:cNvSpPr>
          <p:nvPr>
            <p:ph type="sldNum" sz="quarter" idx="5"/>
          </p:nvPr>
        </p:nvSpPr>
        <p:spPr/>
        <p:txBody>
          <a:bodyPr/>
          <a:lstStyle/>
          <a:p>
            <a:fld id="{246FE5FA-8B79-834E-A19D-BDE0B8A2AA3D}" type="slidenum">
              <a:rPr lang="en-US" smtClean="0"/>
              <a:t>96</a:t>
            </a:fld>
            <a:endParaRPr lang="en-US"/>
          </a:p>
        </p:txBody>
      </p:sp>
    </p:spTree>
    <p:extLst>
      <p:ext uri="{BB962C8B-B14F-4D97-AF65-F5344CB8AC3E}">
        <p14:creationId xmlns:p14="http://schemas.microsoft.com/office/powerpoint/2010/main" val="373391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a:t>
            </a:r>
          </a:p>
        </p:txBody>
      </p:sp>
      <p:sp>
        <p:nvSpPr>
          <p:cNvPr id="4" name="Slide Number Placeholder 3"/>
          <p:cNvSpPr>
            <a:spLocks noGrp="1"/>
          </p:cNvSpPr>
          <p:nvPr>
            <p:ph type="sldNum" sz="quarter" idx="5"/>
          </p:nvPr>
        </p:nvSpPr>
        <p:spPr/>
        <p:txBody>
          <a:bodyPr/>
          <a:lstStyle/>
          <a:p>
            <a:fld id="{246FE5FA-8B79-834E-A19D-BDE0B8A2AA3D}" type="slidenum">
              <a:rPr lang="en-US" smtClean="0"/>
              <a:t>103</a:t>
            </a:fld>
            <a:endParaRPr lang="en-US"/>
          </a:p>
        </p:txBody>
      </p:sp>
    </p:spTree>
    <p:extLst>
      <p:ext uri="{BB962C8B-B14F-4D97-AF65-F5344CB8AC3E}">
        <p14:creationId xmlns:p14="http://schemas.microsoft.com/office/powerpoint/2010/main" val="168237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a:t>
            </a:r>
          </a:p>
        </p:txBody>
      </p:sp>
      <p:sp>
        <p:nvSpPr>
          <p:cNvPr id="4" name="Slide Number Placeholder 3"/>
          <p:cNvSpPr>
            <a:spLocks noGrp="1"/>
          </p:cNvSpPr>
          <p:nvPr>
            <p:ph type="sldNum" sz="quarter" idx="5"/>
          </p:nvPr>
        </p:nvSpPr>
        <p:spPr/>
        <p:txBody>
          <a:bodyPr/>
          <a:lstStyle/>
          <a:p>
            <a:fld id="{246FE5FA-8B79-834E-A19D-BDE0B8A2AA3D}" type="slidenum">
              <a:rPr lang="en-US" smtClean="0"/>
              <a:t>104</a:t>
            </a:fld>
            <a:endParaRPr lang="en-US"/>
          </a:p>
        </p:txBody>
      </p:sp>
    </p:spTree>
    <p:extLst>
      <p:ext uri="{BB962C8B-B14F-4D97-AF65-F5344CB8AC3E}">
        <p14:creationId xmlns:p14="http://schemas.microsoft.com/office/powerpoint/2010/main" val="1275068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934A5-C39A-98B7-69B6-4FACB09EA0DA}"/>
              </a:ext>
            </a:extLst>
          </p:cNvPr>
          <p:cNvPicPr>
            <a:picLocks noChangeAspect="1"/>
          </p:cNvPicPr>
          <p:nvPr userDrawn="1"/>
        </p:nvPicPr>
        <p:blipFill rotWithShape="1">
          <a:blip r:embed="rId2"/>
          <a:srcRect l="1037" t="14082" r="1196"/>
          <a:stretch/>
        </p:blipFill>
        <p:spPr>
          <a:xfrm>
            <a:off x="119743" y="0"/>
            <a:ext cx="11952514" cy="6410424"/>
          </a:xfrm>
          <a:prstGeom prst="rect">
            <a:avLst/>
          </a:prstGeom>
        </p:spPr>
      </p:pic>
      <p:sp>
        <p:nvSpPr>
          <p:cNvPr id="2" name="Title 1">
            <a:extLst>
              <a:ext uri="{FF2B5EF4-FFF2-40B4-BE49-F238E27FC236}">
                <a16:creationId xmlns:a16="http://schemas.microsoft.com/office/drawing/2014/main" id="{69F14CF2-AE3A-976C-12CF-F041D6838A8C}"/>
              </a:ext>
            </a:extLst>
          </p:cNvPr>
          <p:cNvSpPr>
            <a:spLocks noGrp="1"/>
          </p:cNvSpPr>
          <p:nvPr>
            <p:ph type="ctrTitle"/>
          </p:nvPr>
        </p:nvSpPr>
        <p:spPr>
          <a:xfrm>
            <a:off x="1524000" y="1122363"/>
            <a:ext cx="9144000" cy="2387600"/>
          </a:xfrm>
        </p:spPr>
        <p:txBody>
          <a:bodyPr anchor="t"/>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6A1DF1EE-5C69-57CC-BDDC-0CA55D4B4ACE}"/>
              </a:ext>
            </a:extLst>
          </p:cNvPr>
          <p:cNvSpPr>
            <a:spLocks noGrp="1"/>
          </p:cNvSpPr>
          <p:nvPr>
            <p:ph type="subTitle" idx="1"/>
          </p:nvPr>
        </p:nvSpPr>
        <p:spPr>
          <a:xfrm>
            <a:off x="1524000" y="3602037"/>
            <a:ext cx="9144000" cy="2705457"/>
          </a:xfrm>
        </p:spPr>
        <p:txBody>
          <a:bodyPr/>
          <a:lstStyle>
            <a:lvl1pPr marL="0" indent="0" algn="ctr">
              <a:buNone/>
              <a:defRPr sz="2400">
                <a:gradFill>
                  <a:gsLst>
                    <a:gs pos="0">
                      <a:schemeClr val="accent1">
                        <a:lumMod val="5000"/>
                        <a:lumOff val="95000"/>
                      </a:schemeClr>
                    </a:gs>
                    <a:gs pos="100000">
                      <a:srgbClr val="A7B5FF"/>
                    </a:gs>
                  </a:gsLst>
                  <a:lin ang="27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7" name="Picture 6">
            <a:extLst>
              <a:ext uri="{FF2B5EF4-FFF2-40B4-BE49-F238E27FC236}">
                <a16:creationId xmlns:a16="http://schemas.microsoft.com/office/drawing/2014/main" id="{F59BE470-E84B-DE79-F71C-E8C1F19A92AF}"/>
              </a:ext>
            </a:extLst>
          </p:cNvPr>
          <p:cNvPicPr>
            <a:picLocks noChangeAspect="1"/>
          </p:cNvPicPr>
          <p:nvPr userDrawn="1"/>
        </p:nvPicPr>
        <p:blipFill>
          <a:blip r:embed="rId3"/>
          <a:stretch>
            <a:fillRect/>
          </a:stretch>
        </p:blipFill>
        <p:spPr>
          <a:xfrm>
            <a:off x="9700541" y="6391762"/>
            <a:ext cx="2371716" cy="358559"/>
          </a:xfrm>
          <a:prstGeom prst="rect">
            <a:avLst/>
          </a:prstGeom>
        </p:spPr>
      </p:pic>
    </p:spTree>
    <p:extLst>
      <p:ext uri="{BB962C8B-B14F-4D97-AF65-F5344CB8AC3E}">
        <p14:creationId xmlns:p14="http://schemas.microsoft.com/office/powerpoint/2010/main" val="233778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825F-3F06-DE71-45ED-8459CC5EB6C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9321B28-C9F0-12AB-4EA4-1946682C1C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B1EFC-C2EB-9AE6-29F6-49897F1F5044}"/>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5" name="Footer Placeholder 4">
            <a:extLst>
              <a:ext uri="{FF2B5EF4-FFF2-40B4-BE49-F238E27FC236}">
                <a16:creationId xmlns:a16="http://schemas.microsoft.com/office/drawing/2014/main" id="{2C210566-F6C1-AB8F-21CF-7313C582EB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26A702-FA94-FA8A-03DB-A9AB9BF5344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56628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00D68-C845-1C77-5E91-B0632CDA1E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3619CA-FE08-91BB-D4FA-5DE7BA9F17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398980-F1CD-54F5-E0A7-23A7D3F039F0}"/>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5" name="Footer Placeholder 4">
            <a:extLst>
              <a:ext uri="{FF2B5EF4-FFF2-40B4-BE49-F238E27FC236}">
                <a16:creationId xmlns:a16="http://schemas.microsoft.com/office/drawing/2014/main" id="{F4467E24-91CE-8B59-4817-D15E5D6B11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A6BC29-C71B-D844-EA74-AFE48291DF6E}"/>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25979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00C-2EE4-1251-5265-F6B7202ACA07}"/>
              </a:ext>
            </a:extLst>
          </p:cNvPr>
          <p:cNvSpPr>
            <a:spLocks noGrp="1"/>
          </p:cNvSpPr>
          <p:nvPr>
            <p:ph type="title" hasCustomPrompt="1"/>
          </p:nvPr>
        </p:nvSpPr>
        <p:spPr>
          <a:xfrm>
            <a:off x="838200" y="0"/>
            <a:ext cx="10515600" cy="1325563"/>
          </a:xfrm>
        </p:spPr>
        <p:txBody>
          <a:bodyPr>
            <a:noAutofit/>
          </a:bodyPr>
          <a:lstStyle>
            <a:lvl1pPr>
              <a:defRPr sz="6000"/>
            </a:lvl1pPr>
          </a:lstStyle>
          <a:p>
            <a:r>
              <a:rPr lang="en-GB" dirty="0"/>
              <a:t>Title</a:t>
            </a:r>
            <a:endParaRPr lang="en-US" dirty="0"/>
          </a:p>
        </p:txBody>
      </p:sp>
      <p:sp>
        <p:nvSpPr>
          <p:cNvPr id="3" name="Content Placeholder 2">
            <a:extLst>
              <a:ext uri="{FF2B5EF4-FFF2-40B4-BE49-F238E27FC236}">
                <a16:creationId xmlns:a16="http://schemas.microsoft.com/office/drawing/2014/main" id="{BBDA85DA-591D-BF78-417A-7331F6BC47F4}"/>
              </a:ext>
            </a:extLst>
          </p:cNvPr>
          <p:cNvSpPr>
            <a:spLocks noGrp="1"/>
          </p:cNvSpPr>
          <p:nvPr>
            <p:ph idx="1"/>
          </p:nvPr>
        </p:nvSpPr>
        <p:spPr>
          <a:xfrm>
            <a:off x="838200" y="1446245"/>
            <a:ext cx="10515600" cy="49455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a:extLst>
              <a:ext uri="{FF2B5EF4-FFF2-40B4-BE49-F238E27FC236}">
                <a16:creationId xmlns:a16="http://schemas.microsoft.com/office/drawing/2014/main" id="{D44F9AE1-8670-0574-6916-DFB337A75CC0}"/>
              </a:ext>
            </a:extLst>
          </p:cNvPr>
          <p:cNvPicPr>
            <a:picLocks noChangeAspect="1"/>
          </p:cNvPicPr>
          <p:nvPr userDrawn="1"/>
        </p:nvPicPr>
        <p:blipFill>
          <a:blip r:embed="rId2"/>
          <a:stretch>
            <a:fillRect/>
          </a:stretch>
        </p:blipFill>
        <p:spPr>
          <a:xfrm>
            <a:off x="11586547" y="6260839"/>
            <a:ext cx="495041" cy="495041"/>
          </a:xfrm>
          <a:prstGeom prst="rect">
            <a:avLst/>
          </a:prstGeom>
        </p:spPr>
      </p:pic>
    </p:spTree>
    <p:extLst>
      <p:ext uri="{BB962C8B-B14F-4D97-AF65-F5344CB8AC3E}">
        <p14:creationId xmlns:p14="http://schemas.microsoft.com/office/powerpoint/2010/main" val="131922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8FE7-87E6-2D32-5451-29C6EBDE4A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EE4F70-5544-E936-AB86-44173DB9CB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42981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F1B5-298D-5FC9-9EE7-AE16439C4F5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19AA7C-CDB2-2B6A-9F65-F4AF8A4B66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2A9940-474C-F09C-5022-EFF5BD7A8D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7054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E974-781C-BF15-EAD9-6CE2AB82EC1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18F462-141B-8EE2-D178-04B23B000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7369C5-22F6-D4FA-D7CD-6D77B992DF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0033C4C-E741-601E-BCFA-26BF02AD0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DB6BFFC-E1DA-CAC6-15E7-9D962AC0A6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78015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0EA9-2C04-155D-D6D2-80477267387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9076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70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B02-3AD6-C66E-68BA-0DC8FEA53B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AE88AA-5259-2212-ECE2-438339320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A3C864-D92E-A4D9-DF47-20D0871ED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0E8701-71E5-E7FE-C338-34450A62669A}"/>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6" name="Footer Placeholder 5">
            <a:extLst>
              <a:ext uri="{FF2B5EF4-FFF2-40B4-BE49-F238E27FC236}">
                <a16:creationId xmlns:a16="http://schemas.microsoft.com/office/drawing/2014/main" id="{3F4AC72D-28F4-0DAA-CE5C-74FC50B4EE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E07DFB5-C9B4-F487-B75F-820B8F66405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452074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B413-2BAD-510D-DD5C-DAD3D8D04C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3A40CD-F6B4-B05A-2159-108160BD4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4B086-76B1-231C-699A-3C89E0C87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69A1A3-CDEE-074A-16F4-CF8459BB3843}"/>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6" name="Footer Placeholder 5">
            <a:extLst>
              <a:ext uri="{FF2B5EF4-FFF2-40B4-BE49-F238E27FC236}">
                <a16:creationId xmlns:a16="http://schemas.microsoft.com/office/drawing/2014/main" id="{9228AB57-2F3E-DFDD-AADA-209907E019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1F1E6DB-5B5C-DB71-CE54-E5BADFBCAD43}"/>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23164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07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83559-E754-9451-017D-9DF15D7BD4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B2D118EA-8847-ABC7-CBF7-CCFBA34AA30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33514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Inter Medium" panose="02000503000000020004" pitchFamily="2" charset="0"/>
          <a:ea typeface="Inter Medium"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Inter Medium" panose="02000503000000020004" pitchFamily="2" charset="0"/>
          <a:ea typeface="Inter Medium"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Inter Medium" panose="02000503000000020004" pitchFamily="2" charset="0"/>
          <a:ea typeface="Inter Medium"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png"/></Relationships>
</file>

<file path=ppt/slides/_rels/slide10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jp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4.png"/><Relationship Id="rId4" Type="http://schemas.openxmlformats.org/officeDocument/2006/relationships/image" Target="../media/image63.jp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mbamvianney/SPEECH-EMOTION-RECOGNITION-WITH-MACHINE-LEARNING"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Applying AI </a:t>
            </a:r>
            <a:br>
              <a:rPr lang="en-US" sz="8000" dirty="0"/>
            </a:br>
            <a:r>
              <a:rPr lang="en-US" sz="8000" dirty="0"/>
              <a:t>with Python</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5190510"/>
            <a:ext cx="9144000" cy="1866416"/>
          </a:xfrm>
        </p:spPr>
        <p:txBody>
          <a:bodyPr>
            <a:noAutofit/>
          </a:bodyPr>
          <a:lstStyle/>
          <a:p>
            <a:pPr>
              <a:lnSpc>
                <a:spcPct val="70000"/>
              </a:lnSpc>
            </a:pPr>
            <a:r>
              <a:rPr lang="en-US" sz="4000" b="1" dirty="0">
                <a:latin typeface="Inter" panose="02000503000000020004" pitchFamily="2" charset="0"/>
                <a:ea typeface="Inter" panose="02000503000000020004" pitchFamily="2" charset="0"/>
              </a:rPr>
              <a:t>Alex Conway</a:t>
            </a:r>
          </a:p>
          <a:p>
            <a:pPr>
              <a:lnSpc>
                <a:spcPct val="70000"/>
              </a:lnSpc>
            </a:pPr>
            <a:r>
              <a:rPr lang="en-US" sz="3500" dirty="0"/>
              <a:t>alex@numberboost.com</a:t>
            </a:r>
          </a:p>
        </p:txBody>
      </p:sp>
    </p:spTree>
    <p:extLst>
      <p:ext uri="{BB962C8B-B14F-4D97-AF65-F5344CB8AC3E}">
        <p14:creationId xmlns:p14="http://schemas.microsoft.com/office/powerpoint/2010/main" val="36174180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6B8CED-B174-8E6E-FE30-72C9CBB22AAD}"/>
              </a:ext>
            </a:extLst>
          </p:cNvPr>
          <p:cNvPicPr>
            <a:picLocks noChangeAspect="1"/>
          </p:cNvPicPr>
          <p:nvPr/>
        </p:nvPicPr>
        <p:blipFill rotWithShape="1">
          <a:blip r:embed="rId2"/>
          <a:srcRect b="25775"/>
          <a:stretch/>
        </p:blipFill>
        <p:spPr>
          <a:xfrm>
            <a:off x="370114" y="0"/>
            <a:ext cx="11451771" cy="4223657"/>
          </a:xfrm>
          <a:prstGeom prst="rect">
            <a:avLst/>
          </a:prstGeom>
        </p:spPr>
      </p:pic>
      <p:sp>
        <p:nvSpPr>
          <p:cNvPr id="5" name="Title 1">
            <a:extLst>
              <a:ext uri="{FF2B5EF4-FFF2-40B4-BE49-F238E27FC236}">
                <a16:creationId xmlns:a16="http://schemas.microsoft.com/office/drawing/2014/main" id="{39C65055-6994-5726-080E-1C79673DA633}"/>
              </a:ext>
            </a:extLst>
          </p:cNvPr>
          <p:cNvSpPr>
            <a:spLocks noGrp="1"/>
          </p:cNvSpPr>
          <p:nvPr>
            <p:ph type="title"/>
          </p:nvPr>
        </p:nvSpPr>
        <p:spPr>
          <a:xfrm>
            <a:off x="919239" y="4343503"/>
            <a:ext cx="10515600" cy="2296783"/>
          </a:xfrm>
        </p:spPr>
        <p:txBody>
          <a:bodyPr/>
          <a:lstStyle/>
          <a:p>
            <a:pPr algn="ctr"/>
            <a:r>
              <a:rPr lang="en-US" sz="5000" dirty="0"/>
              <a:t>8 notebooks</a:t>
            </a:r>
            <a:br>
              <a:rPr lang="en-US" sz="5000" dirty="0"/>
            </a:br>
            <a:r>
              <a:rPr lang="en-US" sz="5000" dirty="0"/>
              <a:t>150 slides</a:t>
            </a:r>
            <a:br>
              <a:rPr lang="en-US" sz="5000" dirty="0"/>
            </a:br>
            <a:r>
              <a:rPr lang="en-US" sz="5000" dirty="0"/>
              <a:t>let’s </a:t>
            </a:r>
            <a:r>
              <a:rPr lang="en-US" sz="5000" dirty="0" err="1"/>
              <a:t>gooooo</a:t>
            </a:r>
            <a:endParaRPr lang="en-US" sz="5000" dirty="0"/>
          </a:p>
        </p:txBody>
      </p:sp>
    </p:spTree>
    <p:extLst>
      <p:ext uri="{BB962C8B-B14F-4D97-AF65-F5344CB8AC3E}">
        <p14:creationId xmlns:p14="http://schemas.microsoft.com/office/powerpoint/2010/main" val="118392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D1A88C7D-AF4E-DA3D-8A5F-866947381F81}"/>
              </a:ext>
            </a:extLst>
          </p:cNvPr>
          <p:cNvCxnSpPr/>
          <p:nvPr/>
        </p:nvCxnSpPr>
        <p:spPr>
          <a:xfrm flipV="1">
            <a:off x="3040656" y="473726"/>
            <a:ext cx="0" cy="5056742"/>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FE7517-655F-3C6F-DCCC-C922239FCFD0}"/>
              </a:ext>
            </a:extLst>
          </p:cNvPr>
          <p:cNvCxnSpPr>
            <a:cxnSpLocks/>
          </p:cNvCxnSpPr>
          <p:nvPr/>
        </p:nvCxnSpPr>
        <p:spPr>
          <a:xfrm>
            <a:off x="3040656" y="5512943"/>
            <a:ext cx="5466202" cy="0"/>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F4773D2-1F5A-E9DF-395F-2E58ED76356B}"/>
              </a:ext>
            </a:extLst>
          </p:cNvPr>
          <p:cNvGrpSpPr/>
          <p:nvPr/>
        </p:nvGrpSpPr>
        <p:grpSpPr>
          <a:xfrm>
            <a:off x="3040655" y="1296506"/>
            <a:ext cx="2733102" cy="4216437"/>
            <a:chOff x="3040655" y="1296506"/>
            <a:chExt cx="2733102" cy="4216437"/>
          </a:xfrm>
        </p:grpSpPr>
        <p:cxnSp>
          <p:nvCxnSpPr>
            <p:cNvPr id="13" name="Straight Arrow Connector 12">
              <a:extLst>
                <a:ext uri="{FF2B5EF4-FFF2-40B4-BE49-F238E27FC236}">
                  <a16:creationId xmlns:a16="http://schemas.microsoft.com/office/drawing/2014/main" id="{66352929-5A68-341E-AA28-34F9E6AF983A}"/>
                </a:ext>
              </a:extLst>
            </p:cNvPr>
            <p:cNvCxnSpPr>
              <a:cxnSpLocks/>
            </p:cNvCxnSpPr>
            <p:nvPr/>
          </p:nvCxnSpPr>
          <p:spPr>
            <a:xfrm flipV="1">
              <a:off x="3040655" y="1752909"/>
              <a:ext cx="1213573" cy="3760034"/>
            </a:xfrm>
            <a:prstGeom prst="straightConnector1">
              <a:avLst/>
            </a:prstGeom>
            <a:ln w="63500">
              <a:solidFill>
                <a:srgbClr val="5EBBFF"/>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6DB696B8-2F0A-7E6E-6B8E-71D75657CD1D}"/>
                </a:ext>
              </a:extLst>
            </p:cNvPr>
            <p:cNvSpPr txBox="1">
              <a:spLocks/>
            </p:cNvSpPr>
            <p:nvPr/>
          </p:nvSpPr>
          <p:spPr>
            <a:xfrm>
              <a:off x="3231223" y="1296506"/>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Queen = [0.3, 0.9]</a:t>
              </a:r>
            </a:p>
          </p:txBody>
        </p:sp>
      </p:grpSp>
      <p:grpSp>
        <p:nvGrpSpPr>
          <p:cNvPr id="26" name="Group 25">
            <a:extLst>
              <a:ext uri="{FF2B5EF4-FFF2-40B4-BE49-F238E27FC236}">
                <a16:creationId xmlns:a16="http://schemas.microsoft.com/office/drawing/2014/main" id="{98BE1037-3CF6-724B-53A1-4AE9629846AE}"/>
              </a:ext>
            </a:extLst>
          </p:cNvPr>
          <p:cNvGrpSpPr/>
          <p:nvPr/>
        </p:nvGrpSpPr>
        <p:grpSpPr>
          <a:xfrm>
            <a:off x="3040654" y="2345917"/>
            <a:ext cx="4555239" cy="3167025"/>
            <a:chOff x="3040654" y="2345917"/>
            <a:chExt cx="4555239" cy="3167025"/>
          </a:xfrm>
        </p:grpSpPr>
        <p:cxnSp>
          <p:nvCxnSpPr>
            <p:cNvPr id="15" name="Straight Arrow Connector 14">
              <a:extLst>
                <a:ext uri="{FF2B5EF4-FFF2-40B4-BE49-F238E27FC236}">
                  <a16:creationId xmlns:a16="http://schemas.microsoft.com/office/drawing/2014/main" id="{F5892144-141C-B014-84F8-41581CAF3894}"/>
                </a:ext>
              </a:extLst>
            </p:cNvPr>
            <p:cNvCxnSpPr>
              <a:cxnSpLocks/>
            </p:cNvCxnSpPr>
            <p:nvPr/>
          </p:nvCxnSpPr>
          <p:spPr>
            <a:xfrm flipV="1">
              <a:off x="3040654" y="2558374"/>
              <a:ext cx="2046912" cy="2954568"/>
            </a:xfrm>
            <a:prstGeom prst="straightConnector1">
              <a:avLst/>
            </a:prstGeom>
            <a:ln w="63500">
              <a:solidFill>
                <a:srgbClr val="5EBBFF"/>
              </a:solidFill>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2344EC03-3F0E-AAC8-E8B9-86EEC558090E}"/>
                </a:ext>
              </a:extLst>
            </p:cNvPr>
            <p:cNvSpPr txBox="1">
              <a:spLocks/>
            </p:cNvSpPr>
            <p:nvPr/>
          </p:nvSpPr>
          <p:spPr>
            <a:xfrm>
              <a:off x="5053359" y="2345917"/>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King = [0.5, 0.7]</a:t>
              </a:r>
            </a:p>
          </p:txBody>
        </p:sp>
      </p:grpSp>
      <p:cxnSp>
        <p:nvCxnSpPr>
          <p:cNvPr id="21" name="Straight Arrow Connector 20">
            <a:extLst>
              <a:ext uri="{FF2B5EF4-FFF2-40B4-BE49-F238E27FC236}">
                <a16:creationId xmlns:a16="http://schemas.microsoft.com/office/drawing/2014/main" id="{6AF8B566-6497-CB31-9717-0C9885909D17}"/>
              </a:ext>
            </a:extLst>
          </p:cNvPr>
          <p:cNvCxnSpPr>
            <a:cxnSpLocks/>
          </p:cNvCxnSpPr>
          <p:nvPr/>
        </p:nvCxnSpPr>
        <p:spPr>
          <a:xfrm>
            <a:off x="4396902" y="1941723"/>
            <a:ext cx="656457" cy="566858"/>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A81641A-C66B-9126-689F-F40C1055A32C}"/>
              </a:ext>
            </a:extLst>
          </p:cNvPr>
          <p:cNvGrpSpPr/>
          <p:nvPr/>
        </p:nvGrpSpPr>
        <p:grpSpPr>
          <a:xfrm>
            <a:off x="3040653" y="3929430"/>
            <a:ext cx="4780013" cy="1583512"/>
            <a:chOff x="876636" y="2667564"/>
            <a:chExt cx="4780013" cy="1583512"/>
          </a:xfrm>
        </p:grpSpPr>
        <p:cxnSp>
          <p:nvCxnSpPr>
            <p:cNvPr id="28" name="Straight Arrow Connector 27">
              <a:extLst>
                <a:ext uri="{FF2B5EF4-FFF2-40B4-BE49-F238E27FC236}">
                  <a16:creationId xmlns:a16="http://schemas.microsoft.com/office/drawing/2014/main" id="{5C21EE26-1DE1-ACF6-7AA9-11C07E989C57}"/>
                </a:ext>
              </a:extLst>
            </p:cNvPr>
            <p:cNvCxnSpPr>
              <a:cxnSpLocks/>
            </p:cNvCxnSpPr>
            <p:nvPr/>
          </p:nvCxnSpPr>
          <p:spPr>
            <a:xfrm flipV="1">
              <a:off x="876636" y="2986248"/>
              <a:ext cx="2354587" cy="1264828"/>
            </a:xfrm>
            <a:prstGeom prst="straightConnector1">
              <a:avLst/>
            </a:prstGeom>
            <a:ln w="63500">
              <a:solidFill>
                <a:srgbClr val="5EBBFF"/>
              </a:solidFill>
              <a:tailEnd type="triangle"/>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286F4D4D-2EAB-5BCA-2626-BA58EED6A730}"/>
                </a:ext>
              </a:extLst>
            </p:cNvPr>
            <p:cNvSpPr txBox="1">
              <a:spLocks/>
            </p:cNvSpPr>
            <p:nvPr/>
          </p:nvSpPr>
          <p:spPr>
            <a:xfrm>
              <a:off x="3114115" y="2667564"/>
              <a:ext cx="2542534" cy="42491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Woman = [0.4, 0.4]</a:t>
              </a:r>
            </a:p>
          </p:txBody>
        </p:sp>
      </p:grpSp>
      <p:grpSp>
        <p:nvGrpSpPr>
          <p:cNvPr id="33" name="Group 32">
            <a:extLst>
              <a:ext uri="{FF2B5EF4-FFF2-40B4-BE49-F238E27FC236}">
                <a16:creationId xmlns:a16="http://schemas.microsoft.com/office/drawing/2014/main" id="{AC053DDC-3348-8AD5-AFD8-114FBF3498D2}"/>
              </a:ext>
            </a:extLst>
          </p:cNvPr>
          <p:cNvGrpSpPr/>
          <p:nvPr/>
        </p:nvGrpSpPr>
        <p:grpSpPr>
          <a:xfrm>
            <a:off x="3172218" y="4820051"/>
            <a:ext cx="5466316" cy="675754"/>
            <a:chOff x="-40452" y="3316649"/>
            <a:chExt cx="5466316" cy="675754"/>
          </a:xfrm>
        </p:grpSpPr>
        <p:cxnSp>
          <p:nvCxnSpPr>
            <p:cNvPr id="34" name="Straight Arrow Connector 33">
              <a:extLst>
                <a:ext uri="{FF2B5EF4-FFF2-40B4-BE49-F238E27FC236}">
                  <a16:creationId xmlns:a16="http://schemas.microsoft.com/office/drawing/2014/main" id="{1C0ECA32-E558-AE9C-66F3-2DCE5CE513F3}"/>
                </a:ext>
              </a:extLst>
            </p:cNvPr>
            <p:cNvCxnSpPr>
              <a:cxnSpLocks/>
            </p:cNvCxnSpPr>
            <p:nvPr/>
          </p:nvCxnSpPr>
          <p:spPr>
            <a:xfrm flipV="1">
              <a:off x="-40452" y="3490718"/>
              <a:ext cx="2923782" cy="501685"/>
            </a:xfrm>
            <a:prstGeom prst="straightConnector1">
              <a:avLst/>
            </a:prstGeom>
            <a:ln w="63500">
              <a:solidFill>
                <a:srgbClr val="5EBBFF"/>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14F7A8F1-1809-9854-ADB8-9A3656B9C027}"/>
                </a:ext>
              </a:extLst>
            </p:cNvPr>
            <p:cNvSpPr txBox="1">
              <a:spLocks/>
            </p:cNvSpPr>
            <p:nvPr/>
          </p:nvSpPr>
          <p:spPr>
            <a:xfrm>
              <a:off x="2883330" y="3316649"/>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Man = [0.5, 0.2]</a:t>
              </a:r>
            </a:p>
          </p:txBody>
        </p:sp>
      </p:grpSp>
      <p:cxnSp>
        <p:nvCxnSpPr>
          <p:cNvPr id="38" name="Straight Arrow Connector 37">
            <a:extLst>
              <a:ext uri="{FF2B5EF4-FFF2-40B4-BE49-F238E27FC236}">
                <a16:creationId xmlns:a16="http://schemas.microsoft.com/office/drawing/2014/main" id="{BADB3A31-C721-2C7C-7DB3-AC5E8E2B9DCA}"/>
              </a:ext>
            </a:extLst>
          </p:cNvPr>
          <p:cNvCxnSpPr>
            <a:cxnSpLocks/>
          </p:cNvCxnSpPr>
          <p:nvPr/>
        </p:nvCxnSpPr>
        <p:spPr>
          <a:xfrm>
            <a:off x="5432321" y="4354341"/>
            <a:ext cx="656457" cy="566858"/>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8620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D1A88C7D-AF4E-DA3D-8A5F-866947381F81}"/>
              </a:ext>
            </a:extLst>
          </p:cNvPr>
          <p:cNvCxnSpPr/>
          <p:nvPr/>
        </p:nvCxnSpPr>
        <p:spPr>
          <a:xfrm flipV="1">
            <a:off x="3040656" y="473726"/>
            <a:ext cx="0" cy="5056742"/>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FE7517-655F-3C6F-DCCC-C922239FCFD0}"/>
              </a:ext>
            </a:extLst>
          </p:cNvPr>
          <p:cNvCxnSpPr>
            <a:cxnSpLocks/>
          </p:cNvCxnSpPr>
          <p:nvPr/>
        </p:nvCxnSpPr>
        <p:spPr>
          <a:xfrm>
            <a:off x="3040656" y="5512943"/>
            <a:ext cx="5466202" cy="0"/>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6DB696B8-2F0A-7E6E-6B8E-71D75657CD1D}"/>
              </a:ext>
            </a:extLst>
          </p:cNvPr>
          <p:cNvSpPr txBox="1">
            <a:spLocks/>
          </p:cNvSpPr>
          <p:nvPr/>
        </p:nvSpPr>
        <p:spPr>
          <a:xfrm>
            <a:off x="3231223" y="1296506"/>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Queen = [0.3, 0.9]</a:t>
            </a:r>
          </a:p>
        </p:txBody>
      </p:sp>
      <p:sp>
        <p:nvSpPr>
          <p:cNvPr id="20" name="Title 1">
            <a:extLst>
              <a:ext uri="{FF2B5EF4-FFF2-40B4-BE49-F238E27FC236}">
                <a16:creationId xmlns:a16="http://schemas.microsoft.com/office/drawing/2014/main" id="{2344EC03-3F0E-AAC8-E8B9-86EEC558090E}"/>
              </a:ext>
            </a:extLst>
          </p:cNvPr>
          <p:cNvSpPr txBox="1">
            <a:spLocks/>
          </p:cNvSpPr>
          <p:nvPr/>
        </p:nvSpPr>
        <p:spPr>
          <a:xfrm>
            <a:off x="5053359" y="2345917"/>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King = [0.5, 0.7]</a:t>
            </a:r>
          </a:p>
        </p:txBody>
      </p:sp>
      <p:sp>
        <p:nvSpPr>
          <p:cNvPr id="29" name="Title 1">
            <a:extLst>
              <a:ext uri="{FF2B5EF4-FFF2-40B4-BE49-F238E27FC236}">
                <a16:creationId xmlns:a16="http://schemas.microsoft.com/office/drawing/2014/main" id="{286F4D4D-2EAB-5BCA-2626-BA58EED6A730}"/>
              </a:ext>
            </a:extLst>
          </p:cNvPr>
          <p:cNvSpPr txBox="1">
            <a:spLocks/>
          </p:cNvSpPr>
          <p:nvPr/>
        </p:nvSpPr>
        <p:spPr>
          <a:xfrm>
            <a:off x="5278132" y="3929430"/>
            <a:ext cx="2542534" cy="42491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Woman = [0.4, 0.4]</a:t>
            </a:r>
          </a:p>
        </p:txBody>
      </p:sp>
      <p:sp>
        <p:nvSpPr>
          <p:cNvPr id="35" name="Title 1">
            <a:extLst>
              <a:ext uri="{FF2B5EF4-FFF2-40B4-BE49-F238E27FC236}">
                <a16:creationId xmlns:a16="http://schemas.microsoft.com/office/drawing/2014/main" id="{14F7A8F1-1809-9854-ADB8-9A3656B9C027}"/>
              </a:ext>
            </a:extLst>
          </p:cNvPr>
          <p:cNvSpPr txBox="1">
            <a:spLocks/>
          </p:cNvSpPr>
          <p:nvPr/>
        </p:nvSpPr>
        <p:spPr>
          <a:xfrm>
            <a:off x="6096000" y="4820051"/>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Man = [0.5, 0.2]</a:t>
            </a:r>
          </a:p>
        </p:txBody>
      </p:sp>
      <p:sp>
        <p:nvSpPr>
          <p:cNvPr id="2" name="Oval 1">
            <a:extLst>
              <a:ext uri="{FF2B5EF4-FFF2-40B4-BE49-F238E27FC236}">
                <a16:creationId xmlns:a16="http://schemas.microsoft.com/office/drawing/2014/main" id="{6F9A502B-E6C6-1BD1-8407-14F94A95D649}"/>
              </a:ext>
            </a:extLst>
          </p:cNvPr>
          <p:cNvSpPr/>
          <p:nvPr/>
        </p:nvSpPr>
        <p:spPr>
          <a:xfrm>
            <a:off x="4082143" y="1721417"/>
            <a:ext cx="250371" cy="250371"/>
          </a:xfrm>
          <a:prstGeom prst="ellipse">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45B9ABE-96ED-24D8-ED09-BF4EC1F04937}"/>
              </a:ext>
            </a:extLst>
          </p:cNvPr>
          <p:cNvSpPr/>
          <p:nvPr/>
        </p:nvSpPr>
        <p:spPr>
          <a:xfrm>
            <a:off x="4802988" y="2617778"/>
            <a:ext cx="250371" cy="250371"/>
          </a:xfrm>
          <a:prstGeom prst="ellipse">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54AE165-255A-3CF5-F152-DCA0787EEA2A}"/>
              </a:ext>
            </a:extLst>
          </p:cNvPr>
          <p:cNvSpPr/>
          <p:nvPr/>
        </p:nvSpPr>
        <p:spPr>
          <a:xfrm>
            <a:off x="5055747" y="4021906"/>
            <a:ext cx="250371" cy="250371"/>
          </a:xfrm>
          <a:prstGeom prst="ellipse">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794649B-DDF8-EAF2-47B2-4E9083AB887A}"/>
              </a:ext>
            </a:extLst>
          </p:cNvPr>
          <p:cNvSpPr/>
          <p:nvPr/>
        </p:nvSpPr>
        <p:spPr>
          <a:xfrm>
            <a:off x="5845629" y="4892042"/>
            <a:ext cx="250371" cy="250371"/>
          </a:xfrm>
          <a:prstGeom prst="ellipse">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24496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D1A88C7D-AF4E-DA3D-8A5F-866947381F81}"/>
              </a:ext>
            </a:extLst>
          </p:cNvPr>
          <p:cNvCxnSpPr/>
          <p:nvPr/>
        </p:nvCxnSpPr>
        <p:spPr>
          <a:xfrm flipV="1">
            <a:off x="3040656" y="473726"/>
            <a:ext cx="0" cy="5056742"/>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FE7517-655F-3C6F-DCCC-C922239FCFD0}"/>
              </a:ext>
            </a:extLst>
          </p:cNvPr>
          <p:cNvCxnSpPr>
            <a:cxnSpLocks/>
          </p:cNvCxnSpPr>
          <p:nvPr/>
        </p:nvCxnSpPr>
        <p:spPr>
          <a:xfrm>
            <a:off x="3040656" y="5512943"/>
            <a:ext cx="5466202" cy="0"/>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6DB696B8-2F0A-7E6E-6B8E-71D75657CD1D}"/>
              </a:ext>
            </a:extLst>
          </p:cNvPr>
          <p:cNvSpPr txBox="1">
            <a:spLocks/>
          </p:cNvSpPr>
          <p:nvPr/>
        </p:nvSpPr>
        <p:spPr>
          <a:xfrm>
            <a:off x="3231223" y="1296506"/>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Game of Thrones</a:t>
            </a:r>
          </a:p>
        </p:txBody>
      </p:sp>
      <p:sp>
        <p:nvSpPr>
          <p:cNvPr id="20" name="Title 1">
            <a:extLst>
              <a:ext uri="{FF2B5EF4-FFF2-40B4-BE49-F238E27FC236}">
                <a16:creationId xmlns:a16="http://schemas.microsoft.com/office/drawing/2014/main" id="{2344EC03-3F0E-AAC8-E8B9-86EEC558090E}"/>
              </a:ext>
            </a:extLst>
          </p:cNvPr>
          <p:cNvSpPr txBox="1">
            <a:spLocks/>
          </p:cNvSpPr>
          <p:nvPr/>
        </p:nvSpPr>
        <p:spPr>
          <a:xfrm>
            <a:off x="5053359" y="2345917"/>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Lord of the Rings</a:t>
            </a:r>
          </a:p>
        </p:txBody>
      </p:sp>
      <p:sp>
        <p:nvSpPr>
          <p:cNvPr id="29" name="Title 1">
            <a:extLst>
              <a:ext uri="{FF2B5EF4-FFF2-40B4-BE49-F238E27FC236}">
                <a16:creationId xmlns:a16="http://schemas.microsoft.com/office/drawing/2014/main" id="{286F4D4D-2EAB-5BCA-2626-BA58EED6A730}"/>
              </a:ext>
            </a:extLst>
          </p:cNvPr>
          <p:cNvSpPr txBox="1">
            <a:spLocks/>
          </p:cNvSpPr>
          <p:nvPr/>
        </p:nvSpPr>
        <p:spPr>
          <a:xfrm>
            <a:off x="5278132" y="3929430"/>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Pulp Fiction</a:t>
            </a:r>
          </a:p>
        </p:txBody>
      </p:sp>
      <p:sp>
        <p:nvSpPr>
          <p:cNvPr id="35" name="Title 1">
            <a:extLst>
              <a:ext uri="{FF2B5EF4-FFF2-40B4-BE49-F238E27FC236}">
                <a16:creationId xmlns:a16="http://schemas.microsoft.com/office/drawing/2014/main" id="{14F7A8F1-1809-9854-ADB8-9A3656B9C027}"/>
              </a:ext>
            </a:extLst>
          </p:cNvPr>
          <p:cNvSpPr txBox="1">
            <a:spLocks/>
          </p:cNvSpPr>
          <p:nvPr/>
        </p:nvSpPr>
        <p:spPr>
          <a:xfrm>
            <a:off x="6096000" y="4820051"/>
            <a:ext cx="2542534" cy="42491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Mission Impossible</a:t>
            </a:r>
          </a:p>
        </p:txBody>
      </p:sp>
      <p:sp>
        <p:nvSpPr>
          <p:cNvPr id="2" name="Oval 1">
            <a:extLst>
              <a:ext uri="{FF2B5EF4-FFF2-40B4-BE49-F238E27FC236}">
                <a16:creationId xmlns:a16="http://schemas.microsoft.com/office/drawing/2014/main" id="{6F9A502B-E6C6-1BD1-8407-14F94A95D649}"/>
              </a:ext>
            </a:extLst>
          </p:cNvPr>
          <p:cNvSpPr/>
          <p:nvPr/>
        </p:nvSpPr>
        <p:spPr>
          <a:xfrm>
            <a:off x="4082143" y="1721417"/>
            <a:ext cx="250371" cy="250371"/>
          </a:xfrm>
          <a:prstGeom prst="ellipse">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45B9ABE-96ED-24D8-ED09-BF4EC1F04937}"/>
              </a:ext>
            </a:extLst>
          </p:cNvPr>
          <p:cNvSpPr/>
          <p:nvPr/>
        </p:nvSpPr>
        <p:spPr>
          <a:xfrm>
            <a:off x="4802988" y="2617778"/>
            <a:ext cx="250371" cy="250371"/>
          </a:xfrm>
          <a:prstGeom prst="ellipse">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54AE165-255A-3CF5-F152-DCA0787EEA2A}"/>
              </a:ext>
            </a:extLst>
          </p:cNvPr>
          <p:cNvSpPr/>
          <p:nvPr/>
        </p:nvSpPr>
        <p:spPr>
          <a:xfrm>
            <a:off x="5055747" y="4021906"/>
            <a:ext cx="250371" cy="250371"/>
          </a:xfrm>
          <a:prstGeom prst="ellipse">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794649B-DDF8-EAF2-47B2-4E9083AB887A}"/>
              </a:ext>
            </a:extLst>
          </p:cNvPr>
          <p:cNvSpPr/>
          <p:nvPr/>
        </p:nvSpPr>
        <p:spPr>
          <a:xfrm>
            <a:off x="5845629" y="4892042"/>
            <a:ext cx="250371" cy="250371"/>
          </a:xfrm>
          <a:prstGeom prst="ellipse">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4287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3"/>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a:xfrm>
            <a:off x="838200" y="-81715"/>
            <a:ext cx="10515600" cy="1325563"/>
          </a:xfrm>
        </p:spPr>
        <p:txBody>
          <a:bodyPr/>
          <a:lstStyle/>
          <a:p>
            <a:pPr algn="ctr"/>
            <a:r>
              <a:rPr lang="en-US" dirty="0"/>
              <a:t>Embeddings</a:t>
            </a:r>
          </a:p>
        </p:txBody>
      </p:sp>
      <p:pic>
        <p:nvPicPr>
          <p:cNvPr id="3" name="Picture 2">
            <a:extLst>
              <a:ext uri="{FF2B5EF4-FFF2-40B4-BE49-F238E27FC236}">
                <a16:creationId xmlns:a16="http://schemas.microsoft.com/office/drawing/2014/main" id="{F9D92011-FBD6-9E60-0ECC-7EF99CF38CD0}"/>
              </a:ext>
            </a:extLst>
          </p:cNvPr>
          <p:cNvPicPr>
            <a:picLocks noChangeAspect="1"/>
          </p:cNvPicPr>
          <p:nvPr/>
        </p:nvPicPr>
        <p:blipFill rotWithShape="1">
          <a:blip r:embed="rId4"/>
          <a:srcRect l="1417" t="5412" r="71986" b="55261"/>
          <a:stretch/>
        </p:blipFill>
        <p:spPr>
          <a:xfrm>
            <a:off x="2463403" y="1243848"/>
            <a:ext cx="2486025" cy="2514600"/>
          </a:xfrm>
          <a:prstGeom prst="rect">
            <a:avLst/>
          </a:prstGeom>
        </p:spPr>
      </p:pic>
      <p:sp>
        <p:nvSpPr>
          <p:cNvPr id="4" name="Title 1">
            <a:extLst>
              <a:ext uri="{FF2B5EF4-FFF2-40B4-BE49-F238E27FC236}">
                <a16:creationId xmlns:a16="http://schemas.microsoft.com/office/drawing/2014/main" id="{AFC4C383-8E57-9736-D184-032F4E53B429}"/>
              </a:ext>
            </a:extLst>
          </p:cNvPr>
          <p:cNvSpPr txBox="1">
            <a:spLocks/>
          </p:cNvSpPr>
          <p:nvPr/>
        </p:nvSpPr>
        <p:spPr>
          <a:xfrm>
            <a:off x="1210178" y="1350797"/>
            <a:ext cx="4434062"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5000" dirty="0"/>
              <a:t>   f(                   )</a:t>
            </a:r>
          </a:p>
        </p:txBody>
      </p:sp>
      <p:sp>
        <p:nvSpPr>
          <p:cNvPr id="12" name="Title 1">
            <a:extLst>
              <a:ext uri="{FF2B5EF4-FFF2-40B4-BE49-F238E27FC236}">
                <a16:creationId xmlns:a16="http://schemas.microsoft.com/office/drawing/2014/main" id="{8F1EA73A-AAE3-B575-5053-F7CE7E2D14B6}"/>
              </a:ext>
            </a:extLst>
          </p:cNvPr>
          <p:cNvSpPr txBox="1">
            <a:spLocks/>
          </p:cNvSpPr>
          <p:nvPr/>
        </p:nvSpPr>
        <p:spPr>
          <a:xfrm>
            <a:off x="5142309" y="4231734"/>
            <a:ext cx="7360444"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5000" dirty="0"/>
              <a:t>  = [2.98, 0.21, …]</a:t>
            </a:r>
          </a:p>
        </p:txBody>
      </p:sp>
      <p:sp>
        <p:nvSpPr>
          <p:cNvPr id="14" name="Title 1">
            <a:extLst>
              <a:ext uri="{FF2B5EF4-FFF2-40B4-BE49-F238E27FC236}">
                <a16:creationId xmlns:a16="http://schemas.microsoft.com/office/drawing/2014/main" id="{152F8803-45C3-66EB-B4D0-20B3A9C767A3}"/>
              </a:ext>
            </a:extLst>
          </p:cNvPr>
          <p:cNvSpPr txBox="1">
            <a:spLocks/>
          </p:cNvSpPr>
          <p:nvPr/>
        </p:nvSpPr>
        <p:spPr>
          <a:xfrm>
            <a:off x="6449816" y="4115050"/>
            <a:ext cx="1273517" cy="779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2000" dirty="0">
                <a:solidFill>
                  <a:schemeClr val="bg1"/>
                </a:solidFill>
              </a:rPr>
              <a:t>Sleeve length</a:t>
            </a:r>
          </a:p>
        </p:txBody>
      </p:sp>
      <p:sp>
        <p:nvSpPr>
          <p:cNvPr id="7" name="Title 1">
            <a:extLst>
              <a:ext uri="{FF2B5EF4-FFF2-40B4-BE49-F238E27FC236}">
                <a16:creationId xmlns:a16="http://schemas.microsoft.com/office/drawing/2014/main" id="{577CEDB0-93B3-C687-5D48-F542E7672452}"/>
              </a:ext>
            </a:extLst>
          </p:cNvPr>
          <p:cNvSpPr txBox="1">
            <a:spLocks/>
          </p:cNvSpPr>
          <p:nvPr/>
        </p:nvSpPr>
        <p:spPr>
          <a:xfrm>
            <a:off x="5142309" y="1327985"/>
            <a:ext cx="7360444"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5000" dirty="0"/>
              <a:t>  = [0.14, 1.52, …]</a:t>
            </a:r>
          </a:p>
        </p:txBody>
      </p:sp>
      <p:sp>
        <p:nvSpPr>
          <p:cNvPr id="9" name="Title 1">
            <a:extLst>
              <a:ext uri="{FF2B5EF4-FFF2-40B4-BE49-F238E27FC236}">
                <a16:creationId xmlns:a16="http://schemas.microsoft.com/office/drawing/2014/main" id="{62B8C911-FB2D-7D5C-83E8-80CCAD60476D}"/>
              </a:ext>
            </a:extLst>
          </p:cNvPr>
          <p:cNvSpPr txBox="1">
            <a:spLocks/>
          </p:cNvSpPr>
          <p:nvPr/>
        </p:nvSpPr>
        <p:spPr>
          <a:xfrm>
            <a:off x="6449817" y="1185395"/>
            <a:ext cx="1273517" cy="779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2000" dirty="0">
                <a:solidFill>
                  <a:schemeClr val="bg1"/>
                </a:solidFill>
              </a:rPr>
              <a:t>Sleeve</a:t>
            </a:r>
          </a:p>
          <a:p>
            <a:pPr algn="ctr"/>
            <a:r>
              <a:rPr lang="en-US" sz="2000" dirty="0">
                <a:solidFill>
                  <a:schemeClr val="bg1"/>
                </a:solidFill>
              </a:rPr>
              <a:t>length</a:t>
            </a:r>
          </a:p>
        </p:txBody>
      </p:sp>
      <p:sp>
        <p:nvSpPr>
          <p:cNvPr id="15" name="Title 1">
            <a:extLst>
              <a:ext uri="{FF2B5EF4-FFF2-40B4-BE49-F238E27FC236}">
                <a16:creationId xmlns:a16="http://schemas.microsoft.com/office/drawing/2014/main" id="{32B28E77-A4BF-E035-621B-73C2D39E0ADE}"/>
              </a:ext>
            </a:extLst>
          </p:cNvPr>
          <p:cNvSpPr txBox="1">
            <a:spLocks/>
          </p:cNvSpPr>
          <p:nvPr/>
        </p:nvSpPr>
        <p:spPr>
          <a:xfrm>
            <a:off x="8168365" y="1195359"/>
            <a:ext cx="1273517" cy="77988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2000" dirty="0">
                <a:solidFill>
                  <a:schemeClr val="bg1"/>
                </a:solidFill>
              </a:rPr>
              <a:t>how much graphics</a:t>
            </a:r>
          </a:p>
        </p:txBody>
      </p:sp>
      <p:sp>
        <p:nvSpPr>
          <p:cNvPr id="16" name="Title 1">
            <a:extLst>
              <a:ext uri="{FF2B5EF4-FFF2-40B4-BE49-F238E27FC236}">
                <a16:creationId xmlns:a16="http://schemas.microsoft.com/office/drawing/2014/main" id="{FC7B9690-9319-A390-5B9D-4350CFFF99A9}"/>
              </a:ext>
            </a:extLst>
          </p:cNvPr>
          <p:cNvSpPr txBox="1">
            <a:spLocks/>
          </p:cNvSpPr>
          <p:nvPr/>
        </p:nvSpPr>
        <p:spPr>
          <a:xfrm>
            <a:off x="8168364" y="4115049"/>
            <a:ext cx="1273517" cy="77988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2000" dirty="0">
                <a:solidFill>
                  <a:schemeClr val="bg1"/>
                </a:solidFill>
              </a:rPr>
              <a:t>how much graphics</a:t>
            </a:r>
          </a:p>
        </p:txBody>
      </p:sp>
      <p:sp>
        <p:nvSpPr>
          <p:cNvPr id="17" name="Title 1">
            <a:extLst>
              <a:ext uri="{FF2B5EF4-FFF2-40B4-BE49-F238E27FC236}">
                <a16:creationId xmlns:a16="http://schemas.microsoft.com/office/drawing/2014/main" id="{EEA2277F-D122-2E9D-EA37-E7B73C6C0479}"/>
              </a:ext>
            </a:extLst>
          </p:cNvPr>
          <p:cNvSpPr txBox="1">
            <a:spLocks/>
          </p:cNvSpPr>
          <p:nvPr/>
        </p:nvSpPr>
        <p:spPr>
          <a:xfrm>
            <a:off x="1171913" y="4230872"/>
            <a:ext cx="4434062"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5000" dirty="0"/>
              <a:t>   f(                   )</a:t>
            </a:r>
          </a:p>
        </p:txBody>
      </p:sp>
      <p:pic>
        <p:nvPicPr>
          <p:cNvPr id="19" name="Picture 18">
            <a:extLst>
              <a:ext uri="{FF2B5EF4-FFF2-40B4-BE49-F238E27FC236}">
                <a16:creationId xmlns:a16="http://schemas.microsoft.com/office/drawing/2014/main" id="{5F1E1630-4C98-1E6A-F716-A119B12623CC}"/>
              </a:ext>
            </a:extLst>
          </p:cNvPr>
          <p:cNvPicPr>
            <a:picLocks noChangeAspect="1"/>
          </p:cNvPicPr>
          <p:nvPr/>
        </p:nvPicPr>
        <p:blipFill>
          <a:blip r:embed="rId5"/>
          <a:stretch>
            <a:fillRect/>
          </a:stretch>
        </p:blipFill>
        <p:spPr>
          <a:xfrm>
            <a:off x="2792278" y="3966096"/>
            <a:ext cx="1905000" cy="2743200"/>
          </a:xfrm>
          <a:prstGeom prst="rect">
            <a:avLst/>
          </a:prstGeom>
        </p:spPr>
      </p:pic>
      <p:sp>
        <p:nvSpPr>
          <p:cNvPr id="22" name="TextBox 21">
            <a:extLst>
              <a:ext uri="{FF2B5EF4-FFF2-40B4-BE49-F238E27FC236}">
                <a16:creationId xmlns:a16="http://schemas.microsoft.com/office/drawing/2014/main" id="{D6D381F3-02D0-ED75-D379-67389DBB29C2}"/>
              </a:ext>
            </a:extLst>
          </p:cNvPr>
          <p:cNvSpPr txBox="1"/>
          <p:nvPr/>
        </p:nvSpPr>
        <p:spPr>
          <a:xfrm>
            <a:off x="0" y="6385376"/>
            <a:ext cx="6253842"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32</a:t>
            </a:r>
          </a:p>
        </p:txBody>
      </p:sp>
    </p:spTree>
    <p:extLst>
      <p:ext uri="{BB962C8B-B14F-4D97-AF65-F5344CB8AC3E}">
        <p14:creationId xmlns:p14="http://schemas.microsoft.com/office/powerpoint/2010/main" val="5857110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3"/>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a:xfrm>
            <a:off x="838200" y="-81715"/>
            <a:ext cx="10515600" cy="1325563"/>
          </a:xfrm>
        </p:spPr>
        <p:txBody>
          <a:bodyPr/>
          <a:lstStyle/>
          <a:p>
            <a:pPr algn="ctr"/>
            <a:r>
              <a:rPr lang="en-US" dirty="0"/>
              <a:t>Embeddings</a:t>
            </a:r>
          </a:p>
        </p:txBody>
      </p:sp>
      <p:sp>
        <p:nvSpPr>
          <p:cNvPr id="4" name="Title 1">
            <a:extLst>
              <a:ext uri="{FF2B5EF4-FFF2-40B4-BE49-F238E27FC236}">
                <a16:creationId xmlns:a16="http://schemas.microsoft.com/office/drawing/2014/main" id="{AFC4C383-8E57-9736-D184-032F4E53B429}"/>
              </a:ext>
            </a:extLst>
          </p:cNvPr>
          <p:cNvSpPr txBox="1">
            <a:spLocks/>
          </p:cNvSpPr>
          <p:nvPr/>
        </p:nvSpPr>
        <p:spPr>
          <a:xfrm>
            <a:off x="899425" y="2258012"/>
            <a:ext cx="4434062"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5000" dirty="0"/>
              <a:t>   f(                   )</a:t>
            </a:r>
          </a:p>
        </p:txBody>
      </p:sp>
      <p:sp>
        <p:nvSpPr>
          <p:cNvPr id="7" name="Title 1">
            <a:extLst>
              <a:ext uri="{FF2B5EF4-FFF2-40B4-BE49-F238E27FC236}">
                <a16:creationId xmlns:a16="http://schemas.microsoft.com/office/drawing/2014/main" id="{577CEDB0-93B3-C687-5D48-F542E7672452}"/>
              </a:ext>
            </a:extLst>
          </p:cNvPr>
          <p:cNvSpPr txBox="1">
            <a:spLocks/>
          </p:cNvSpPr>
          <p:nvPr/>
        </p:nvSpPr>
        <p:spPr>
          <a:xfrm>
            <a:off x="4831556" y="2235200"/>
            <a:ext cx="7360444"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5000" dirty="0"/>
              <a:t>  = [2.41, 1.79, …]</a:t>
            </a:r>
          </a:p>
        </p:txBody>
      </p:sp>
      <p:sp>
        <p:nvSpPr>
          <p:cNvPr id="9" name="Title 1">
            <a:extLst>
              <a:ext uri="{FF2B5EF4-FFF2-40B4-BE49-F238E27FC236}">
                <a16:creationId xmlns:a16="http://schemas.microsoft.com/office/drawing/2014/main" id="{62B8C911-FB2D-7D5C-83E8-80CCAD60476D}"/>
              </a:ext>
            </a:extLst>
          </p:cNvPr>
          <p:cNvSpPr txBox="1">
            <a:spLocks/>
          </p:cNvSpPr>
          <p:nvPr/>
        </p:nvSpPr>
        <p:spPr>
          <a:xfrm>
            <a:off x="6139064" y="2092610"/>
            <a:ext cx="1273517" cy="779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2000" dirty="0">
                <a:solidFill>
                  <a:schemeClr val="bg1"/>
                </a:solidFill>
              </a:rPr>
              <a:t>Tech topic</a:t>
            </a:r>
          </a:p>
        </p:txBody>
      </p:sp>
      <p:sp>
        <p:nvSpPr>
          <p:cNvPr id="15" name="Title 1">
            <a:extLst>
              <a:ext uri="{FF2B5EF4-FFF2-40B4-BE49-F238E27FC236}">
                <a16:creationId xmlns:a16="http://schemas.microsoft.com/office/drawing/2014/main" id="{32B28E77-A4BF-E035-621B-73C2D39E0ADE}"/>
              </a:ext>
            </a:extLst>
          </p:cNvPr>
          <p:cNvSpPr txBox="1">
            <a:spLocks/>
          </p:cNvSpPr>
          <p:nvPr/>
        </p:nvSpPr>
        <p:spPr>
          <a:xfrm>
            <a:off x="7857612" y="2102574"/>
            <a:ext cx="1273517" cy="779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2000" dirty="0">
                <a:solidFill>
                  <a:schemeClr val="bg1"/>
                </a:solidFill>
              </a:rPr>
              <a:t>Casual tone</a:t>
            </a:r>
          </a:p>
        </p:txBody>
      </p:sp>
      <p:sp>
        <p:nvSpPr>
          <p:cNvPr id="6" name="TextBox 5">
            <a:extLst>
              <a:ext uri="{FF2B5EF4-FFF2-40B4-BE49-F238E27FC236}">
                <a16:creationId xmlns:a16="http://schemas.microsoft.com/office/drawing/2014/main" id="{135778E5-5829-8668-A1FE-186B88A78253}"/>
              </a:ext>
            </a:extLst>
          </p:cNvPr>
          <p:cNvSpPr txBox="1"/>
          <p:nvPr/>
        </p:nvSpPr>
        <p:spPr>
          <a:xfrm>
            <a:off x="2017759" y="2345098"/>
            <a:ext cx="2599193" cy="1938992"/>
          </a:xfrm>
          <a:prstGeom prst="rect">
            <a:avLst/>
          </a:prstGeom>
          <a:noFill/>
          <a:ln w="25400">
            <a:solidFill>
              <a:schemeClr val="bg1"/>
            </a:solidFill>
          </a:ln>
        </p:spPr>
        <p:txBody>
          <a:bodyPr wrap="square" rtlCol="0">
            <a:spAutoFit/>
          </a:bodyPr>
          <a:lstStyle/>
          <a:p>
            <a:pPr algn="ctr"/>
            <a:r>
              <a:rPr lang="en-ZA" sz="3000" b="1" dirty="0">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effectLst/>
                <a:latin typeface="Inter" panose="02000503000000020004" pitchFamily="2" charset="0"/>
                <a:ea typeface="Inter" panose="02000503000000020004" pitchFamily="2" charset="0"/>
              </a:rPr>
              <a:t>Python is the best language for AI</a:t>
            </a:r>
            <a:endParaRPr lang="en-US" sz="3000" b="1" dirty="0">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9579267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tretch>
            <a:fillRect/>
          </a:stretch>
        </p:blipFill>
        <p:spPr>
          <a:xfrm>
            <a:off x="1538230" y="171165"/>
            <a:ext cx="9115540" cy="6060601"/>
          </a:xfrm>
          <a:prstGeom prst="rect">
            <a:avLst/>
          </a:prstGeom>
        </p:spPr>
      </p:pic>
    </p:spTree>
    <p:extLst>
      <p:ext uri="{BB962C8B-B14F-4D97-AF65-F5344CB8AC3E}">
        <p14:creationId xmlns:p14="http://schemas.microsoft.com/office/powerpoint/2010/main" val="28367496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rcRect/>
          <a:stretch/>
        </p:blipFill>
        <p:spPr>
          <a:xfrm>
            <a:off x="1544210" y="171165"/>
            <a:ext cx="9103580" cy="6060601"/>
          </a:xfrm>
          <a:prstGeom prst="rect">
            <a:avLst/>
          </a:prstGeom>
        </p:spPr>
      </p:pic>
    </p:spTree>
    <p:extLst>
      <p:ext uri="{BB962C8B-B14F-4D97-AF65-F5344CB8AC3E}">
        <p14:creationId xmlns:p14="http://schemas.microsoft.com/office/powerpoint/2010/main" val="169314542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rcRect/>
          <a:stretch/>
        </p:blipFill>
        <p:spPr>
          <a:xfrm>
            <a:off x="1544210" y="171165"/>
            <a:ext cx="9103580" cy="6060600"/>
          </a:xfrm>
          <a:prstGeom prst="rect">
            <a:avLst/>
          </a:prstGeom>
        </p:spPr>
      </p:pic>
    </p:spTree>
    <p:extLst>
      <p:ext uri="{BB962C8B-B14F-4D97-AF65-F5344CB8AC3E}">
        <p14:creationId xmlns:p14="http://schemas.microsoft.com/office/powerpoint/2010/main" val="114377303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rcRect/>
          <a:stretch/>
        </p:blipFill>
        <p:spPr>
          <a:xfrm>
            <a:off x="1544210" y="171165"/>
            <a:ext cx="9103579" cy="6060600"/>
          </a:xfrm>
          <a:prstGeom prst="rect">
            <a:avLst/>
          </a:prstGeom>
        </p:spPr>
      </p:pic>
    </p:spTree>
    <p:extLst>
      <p:ext uri="{BB962C8B-B14F-4D97-AF65-F5344CB8AC3E}">
        <p14:creationId xmlns:p14="http://schemas.microsoft.com/office/powerpoint/2010/main" val="93069590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rcRect/>
          <a:stretch/>
        </p:blipFill>
        <p:spPr>
          <a:xfrm>
            <a:off x="1544210" y="171165"/>
            <a:ext cx="9103579" cy="6060599"/>
          </a:xfrm>
          <a:prstGeom prst="rect">
            <a:avLst/>
          </a:prstGeom>
        </p:spPr>
      </p:pic>
    </p:spTree>
    <p:extLst>
      <p:ext uri="{BB962C8B-B14F-4D97-AF65-F5344CB8AC3E}">
        <p14:creationId xmlns:p14="http://schemas.microsoft.com/office/powerpoint/2010/main" val="18935560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654B65-1F26-8590-9417-6CACB0F6DC5F}"/>
              </a:ext>
            </a:extLst>
          </p:cNvPr>
          <p:cNvPicPr>
            <a:picLocks noChangeAspect="1"/>
          </p:cNvPicPr>
          <p:nvPr/>
        </p:nvPicPr>
        <p:blipFill>
          <a:blip r:embed="rId2"/>
          <a:stretch>
            <a:fillRect/>
          </a:stretch>
        </p:blipFill>
        <p:spPr>
          <a:xfrm>
            <a:off x="1581149" y="0"/>
            <a:ext cx="9191625" cy="6839342"/>
          </a:xfrm>
          <a:prstGeom prst="rect">
            <a:avLst/>
          </a:prstGeom>
        </p:spPr>
      </p:pic>
    </p:spTree>
    <p:extLst>
      <p:ext uri="{BB962C8B-B14F-4D97-AF65-F5344CB8AC3E}">
        <p14:creationId xmlns:p14="http://schemas.microsoft.com/office/powerpoint/2010/main" val="17276611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rcRect/>
          <a:stretch/>
        </p:blipFill>
        <p:spPr>
          <a:xfrm>
            <a:off x="1544211" y="171165"/>
            <a:ext cx="9103577" cy="6060599"/>
          </a:xfrm>
          <a:prstGeom prst="rect">
            <a:avLst/>
          </a:prstGeom>
        </p:spPr>
      </p:pic>
    </p:spTree>
    <p:extLst>
      <p:ext uri="{BB962C8B-B14F-4D97-AF65-F5344CB8AC3E}">
        <p14:creationId xmlns:p14="http://schemas.microsoft.com/office/powerpoint/2010/main" val="383022698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rcRect/>
          <a:stretch/>
        </p:blipFill>
        <p:spPr>
          <a:xfrm>
            <a:off x="1544211" y="171165"/>
            <a:ext cx="9103577" cy="6060598"/>
          </a:xfrm>
          <a:prstGeom prst="rect">
            <a:avLst/>
          </a:prstGeom>
        </p:spPr>
      </p:pic>
    </p:spTree>
    <p:extLst>
      <p:ext uri="{BB962C8B-B14F-4D97-AF65-F5344CB8AC3E}">
        <p14:creationId xmlns:p14="http://schemas.microsoft.com/office/powerpoint/2010/main" val="311441922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rcRect/>
          <a:stretch/>
        </p:blipFill>
        <p:spPr>
          <a:xfrm>
            <a:off x="1544211" y="171165"/>
            <a:ext cx="9103576" cy="6060598"/>
          </a:xfrm>
          <a:prstGeom prst="rect">
            <a:avLst/>
          </a:prstGeom>
        </p:spPr>
      </p:pic>
    </p:spTree>
    <p:extLst>
      <p:ext uri="{BB962C8B-B14F-4D97-AF65-F5344CB8AC3E}">
        <p14:creationId xmlns:p14="http://schemas.microsoft.com/office/powerpoint/2010/main" val="85099053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rcRect/>
          <a:stretch/>
        </p:blipFill>
        <p:spPr>
          <a:xfrm>
            <a:off x="1544211" y="171165"/>
            <a:ext cx="9103576" cy="6060597"/>
          </a:xfrm>
          <a:prstGeom prst="rect">
            <a:avLst/>
          </a:prstGeom>
        </p:spPr>
      </p:pic>
    </p:spTree>
    <p:extLst>
      <p:ext uri="{BB962C8B-B14F-4D97-AF65-F5344CB8AC3E}">
        <p14:creationId xmlns:p14="http://schemas.microsoft.com/office/powerpoint/2010/main" val="26172664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rcRect/>
          <a:stretch/>
        </p:blipFill>
        <p:spPr>
          <a:xfrm>
            <a:off x="1544212" y="171165"/>
            <a:ext cx="9103574" cy="6060597"/>
          </a:xfrm>
          <a:prstGeom prst="rect">
            <a:avLst/>
          </a:prstGeom>
        </p:spPr>
      </p:pic>
    </p:spTree>
    <p:extLst>
      <p:ext uri="{BB962C8B-B14F-4D97-AF65-F5344CB8AC3E}">
        <p14:creationId xmlns:p14="http://schemas.microsoft.com/office/powerpoint/2010/main" val="262844888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BB1B4D-2C4C-E8F4-FB34-DD375FBF17DA}"/>
              </a:ext>
            </a:extLst>
          </p:cNvPr>
          <p:cNvPicPr>
            <a:picLocks noChangeAspect="1"/>
          </p:cNvPicPr>
          <p:nvPr/>
        </p:nvPicPr>
        <p:blipFill>
          <a:blip r:embed="rId2"/>
          <a:stretch>
            <a:fillRect/>
          </a:stretch>
        </p:blipFill>
        <p:spPr>
          <a:xfrm>
            <a:off x="441385" y="303080"/>
            <a:ext cx="10893724" cy="6126743"/>
          </a:xfrm>
          <a:prstGeom prst="rect">
            <a:avLst/>
          </a:prstGeom>
        </p:spPr>
      </p:pic>
      <p:sp>
        <p:nvSpPr>
          <p:cNvPr id="5" name="Rectangle 4">
            <a:extLst>
              <a:ext uri="{FF2B5EF4-FFF2-40B4-BE49-F238E27FC236}">
                <a16:creationId xmlns:a16="http://schemas.microsoft.com/office/drawing/2014/main" id="{89F211C7-14F7-2B0C-EB39-0466E4EEF611}"/>
              </a:ext>
            </a:extLst>
          </p:cNvPr>
          <p:cNvSpPr/>
          <p:nvPr/>
        </p:nvSpPr>
        <p:spPr>
          <a:xfrm>
            <a:off x="1009291" y="1155940"/>
            <a:ext cx="4373592" cy="1958196"/>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E26A91E-B561-E907-563D-99DABC8448F0}"/>
              </a:ext>
            </a:extLst>
          </p:cNvPr>
          <p:cNvSpPr txBox="1"/>
          <p:nvPr/>
        </p:nvSpPr>
        <p:spPr>
          <a:xfrm>
            <a:off x="4215800" y="1047182"/>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talks.html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
        <p:nvSpPr>
          <p:cNvPr id="9" name="Rectangle 8">
            <a:extLst>
              <a:ext uri="{FF2B5EF4-FFF2-40B4-BE49-F238E27FC236}">
                <a16:creationId xmlns:a16="http://schemas.microsoft.com/office/drawing/2014/main" id="{C3F728C9-96B4-5CAB-D9EB-2C73B9964E3B}"/>
              </a:ext>
            </a:extLst>
          </p:cNvPr>
          <p:cNvSpPr/>
          <p:nvPr/>
        </p:nvSpPr>
        <p:spPr>
          <a:xfrm>
            <a:off x="1009291" y="3484084"/>
            <a:ext cx="9522834" cy="2217975"/>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26279E-21D8-8E74-77BC-F9276C2D6158}"/>
              </a:ext>
            </a:extLst>
          </p:cNvPr>
          <p:cNvSpPr txBox="1"/>
          <p:nvPr/>
        </p:nvSpPr>
        <p:spPr>
          <a:xfrm>
            <a:off x="6173098" y="2821590"/>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9154355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1F822-A288-C4D0-FBC9-2EF44F440F86}"/>
              </a:ext>
            </a:extLst>
          </p:cNvPr>
          <p:cNvPicPr>
            <a:picLocks noChangeAspect="1"/>
          </p:cNvPicPr>
          <p:nvPr/>
        </p:nvPicPr>
        <p:blipFill>
          <a:blip r:embed="rId2"/>
          <a:stretch>
            <a:fillRect/>
          </a:stretch>
        </p:blipFill>
        <p:spPr>
          <a:xfrm>
            <a:off x="865742" y="312004"/>
            <a:ext cx="10336700" cy="6298115"/>
          </a:xfrm>
          <a:prstGeom prst="rect">
            <a:avLst/>
          </a:prstGeom>
        </p:spPr>
      </p:pic>
    </p:spTree>
    <p:extLst>
      <p:ext uri="{BB962C8B-B14F-4D97-AF65-F5344CB8AC3E}">
        <p14:creationId xmlns:p14="http://schemas.microsoft.com/office/powerpoint/2010/main" val="11010383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Scrape PyConZA2024.ipynb</a:t>
            </a:r>
          </a:p>
        </p:txBody>
      </p:sp>
    </p:spTree>
    <p:extLst>
      <p:ext uri="{BB962C8B-B14F-4D97-AF65-F5344CB8AC3E}">
        <p14:creationId xmlns:p14="http://schemas.microsoft.com/office/powerpoint/2010/main" val="6888523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B654FB-A471-ECA3-BBE3-12406B242318}"/>
              </a:ext>
            </a:extLst>
          </p:cNvPr>
          <p:cNvPicPr>
            <a:picLocks noChangeAspect="1"/>
          </p:cNvPicPr>
          <p:nvPr/>
        </p:nvPicPr>
        <p:blipFill>
          <a:blip r:embed="rId2"/>
          <a:stretch>
            <a:fillRect/>
          </a:stretch>
        </p:blipFill>
        <p:spPr>
          <a:xfrm>
            <a:off x="2209800" y="84836"/>
            <a:ext cx="7772400" cy="6688328"/>
          </a:xfrm>
          <a:prstGeom prst="rect">
            <a:avLst/>
          </a:prstGeom>
        </p:spPr>
      </p:pic>
    </p:spTree>
    <p:extLst>
      <p:ext uri="{BB962C8B-B14F-4D97-AF65-F5344CB8AC3E}">
        <p14:creationId xmlns:p14="http://schemas.microsoft.com/office/powerpoint/2010/main" val="3900392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ETL – Load Documents into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Database.ipynb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746512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D1CA-AD11-0264-49F0-87EF73BF42B8}"/>
              </a:ext>
            </a:extLst>
          </p:cNvPr>
          <p:cNvSpPr>
            <a:spLocks noGrp="1"/>
          </p:cNvSpPr>
          <p:nvPr>
            <p:ph type="title"/>
          </p:nvPr>
        </p:nvSpPr>
        <p:spPr>
          <a:xfrm>
            <a:off x="668868" y="5649789"/>
            <a:ext cx="10515600" cy="1325563"/>
          </a:xfrm>
        </p:spPr>
        <p:txBody>
          <a:bodyPr/>
          <a:lstStyle/>
          <a:p>
            <a:r>
              <a:rPr lang="en-US" sz="3500" dirty="0"/>
              <a:t>github.com/alxcnwy/applying-ai-with-python</a:t>
            </a:r>
          </a:p>
        </p:txBody>
      </p:sp>
      <p:pic>
        <p:nvPicPr>
          <p:cNvPr id="7" name="Picture 6">
            <a:extLst>
              <a:ext uri="{FF2B5EF4-FFF2-40B4-BE49-F238E27FC236}">
                <a16:creationId xmlns:a16="http://schemas.microsoft.com/office/drawing/2014/main" id="{30D590E6-88E9-D01B-1F40-1D40E0370C80}"/>
              </a:ext>
            </a:extLst>
          </p:cNvPr>
          <p:cNvPicPr>
            <a:picLocks noChangeAspect="1"/>
          </p:cNvPicPr>
          <p:nvPr/>
        </p:nvPicPr>
        <p:blipFill>
          <a:blip r:embed="rId2"/>
          <a:stretch>
            <a:fillRect/>
          </a:stretch>
        </p:blipFill>
        <p:spPr>
          <a:xfrm>
            <a:off x="3073399" y="177800"/>
            <a:ext cx="5465233" cy="5471989"/>
          </a:xfrm>
          <a:prstGeom prst="rect">
            <a:avLst/>
          </a:prstGeom>
        </p:spPr>
      </p:pic>
    </p:spTree>
    <p:extLst>
      <p:ext uri="{BB962C8B-B14F-4D97-AF65-F5344CB8AC3E}">
        <p14:creationId xmlns:p14="http://schemas.microsoft.com/office/powerpoint/2010/main" val="7875991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D8CED5-B5AF-C54C-C116-FCFACECB1D8C}"/>
              </a:ext>
            </a:extLst>
          </p:cNvPr>
          <p:cNvPicPr>
            <a:picLocks noChangeAspect="1"/>
          </p:cNvPicPr>
          <p:nvPr/>
        </p:nvPicPr>
        <p:blipFill rotWithShape="1">
          <a:blip r:embed="rId2"/>
          <a:srcRect b="20175"/>
          <a:stretch/>
        </p:blipFill>
        <p:spPr>
          <a:xfrm>
            <a:off x="694445" y="0"/>
            <a:ext cx="6224148" cy="6858000"/>
          </a:xfrm>
          <a:prstGeom prst="rect">
            <a:avLst/>
          </a:prstGeom>
        </p:spPr>
      </p:pic>
      <p:pic>
        <p:nvPicPr>
          <p:cNvPr id="3" name="Picture 2">
            <a:extLst>
              <a:ext uri="{FF2B5EF4-FFF2-40B4-BE49-F238E27FC236}">
                <a16:creationId xmlns:a16="http://schemas.microsoft.com/office/drawing/2014/main" id="{0C2BC751-9B57-D3B1-7EC8-537EAC5FB93A}"/>
              </a:ext>
            </a:extLst>
          </p:cNvPr>
          <p:cNvPicPr>
            <a:picLocks noChangeAspect="1"/>
          </p:cNvPicPr>
          <p:nvPr/>
        </p:nvPicPr>
        <p:blipFill>
          <a:blip r:embed="rId3"/>
          <a:stretch>
            <a:fillRect/>
          </a:stretch>
        </p:blipFill>
        <p:spPr>
          <a:xfrm>
            <a:off x="7750825" y="0"/>
            <a:ext cx="3102165" cy="6858000"/>
          </a:xfrm>
          <a:prstGeom prst="rect">
            <a:avLst/>
          </a:prstGeom>
        </p:spPr>
      </p:pic>
    </p:spTree>
    <p:extLst>
      <p:ext uri="{BB962C8B-B14F-4D97-AF65-F5344CB8AC3E}">
        <p14:creationId xmlns:p14="http://schemas.microsoft.com/office/powerpoint/2010/main" val="31144165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0C5DB6-69B0-4D40-DBDA-99A82A7B1150}"/>
              </a:ext>
            </a:extLst>
          </p:cNvPr>
          <p:cNvPicPr>
            <a:picLocks noChangeAspect="1"/>
          </p:cNvPicPr>
          <p:nvPr/>
        </p:nvPicPr>
        <p:blipFill rotWithShape="1">
          <a:blip r:embed="rId2"/>
          <a:srcRect t="63595" b="4164"/>
          <a:stretch/>
        </p:blipFill>
        <p:spPr>
          <a:xfrm>
            <a:off x="380268" y="217715"/>
            <a:ext cx="18856346" cy="5301342"/>
          </a:xfrm>
          <a:prstGeom prst="rect">
            <a:avLst/>
          </a:prstGeom>
        </p:spPr>
      </p:pic>
    </p:spTree>
    <p:extLst>
      <p:ext uri="{BB962C8B-B14F-4D97-AF65-F5344CB8AC3E}">
        <p14:creationId xmlns:p14="http://schemas.microsoft.com/office/powerpoint/2010/main" val="36027151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ETL – Load Documents into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Database.ipynb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
        <p:nvSpPr>
          <p:cNvPr id="2" name="TextBox 1">
            <a:extLst>
              <a:ext uri="{FF2B5EF4-FFF2-40B4-BE49-F238E27FC236}">
                <a16:creationId xmlns:a16="http://schemas.microsoft.com/office/drawing/2014/main" id="{28502791-D970-A3CA-8408-0A4BABD93E2A}"/>
              </a:ext>
            </a:extLst>
          </p:cNvPr>
          <p:cNvSpPr txBox="1"/>
          <p:nvPr/>
        </p:nvSpPr>
        <p:spPr>
          <a:xfrm>
            <a:off x="159386" y="6303750"/>
            <a:ext cx="6096000"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35</a:t>
            </a:r>
          </a:p>
        </p:txBody>
      </p:sp>
    </p:spTree>
    <p:extLst>
      <p:ext uri="{BB962C8B-B14F-4D97-AF65-F5344CB8AC3E}">
        <p14:creationId xmlns:p14="http://schemas.microsoft.com/office/powerpoint/2010/main" val="1417465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8DD98A-9366-9C1F-4F5A-F036FABABD47}"/>
              </a:ext>
            </a:extLst>
          </p:cNvPr>
          <p:cNvSpPr txBox="1"/>
          <p:nvPr/>
        </p:nvSpPr>
        <p:spPr>
          <a:xfrm>
            <a:off x="204730" y="3746098"/>
            <a:ext cx="11477838" cy="1708160"/>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Wrong answer </a:t>
            </a:r>
          </a:p>
          <a:p>
            <a:pPr algn="ct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Calculation questions are hard for LLMs</a:t>
            </a:r>
          </a:p>
        </p:txBody>
      </p:sp>
      <p:pic>
        <p:nvPicPr>
          <p:cNvPr id="8" name="Picture 7">
            <a:extLst>
              <a:ext uri="{FF2B5EF4-FFF2-40B4-BE49-F238E27FC236}">
                <a16:creationId xmlns:a16="http://schemas.microsoft.com/office/drawing/2014/main" id="{C39B9555-7C4F-7D94-D168-F405F4C68B7F}"/>
              </a:ext>
            </a:extLst>
          </p:cNvPr>
          <p:cNvPicPr>
            <a:picLocks noChangeAspect="1"/>
          </p:cNvPicPr>
          <p:nvPr/>
        </p:nvPicPr>
        <p:blipFill>
          <a:blip r:embed="rId2"/>
          <a:stretch>
            <a:fillRect/>
          </a:stretch>
        </p:blipFill>
        <p:spPr>
          <a:xfrm>
            <a:off x="809529" y="1113029"/>
            <a:ext cx="10873039" cy="2315971"/>
          </a:xfrm>
          <a:prstGeom prst="rect">
            <a:avLst/>
          </a:prstGeom>
        </p:spPr>
      </p:pic>
    </p:spTree>
    <p:extLst>
      <p:ext uri="{BB962C8B-B14F-4D97-AF65-F5344CB8AC3E}">
        <p14:creationId xmlns:p14="http://schemas.microsoft.com/office/powerpoint/2010/main" val="16211693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819BF79-218A-2612-A149-E405D35D7838}"/>
              </a:ext>
            </a:extLst>
          </p:cNvPr>
          <p:cNvGrpSpPr/>
          <p:nvPr/>
        </p:nvGrpSpPr>
        <p:grpSpPr>
          <a:xfrm>
            <a:off x="1927034" y="451692"/>
            <a:ext cx="8337932" cy="5796577"/>
            <a:chOff x="3294043" y="1451177"/>
            <a:chExt cx="7280313" cy="5105564"/>
          </a:xfrm>
        </p:grpSpPr>
        <p:pic>
          <p:nvPicPr>
            <p:cNvPr id="4" name="Picture 3">
              <a:extLst>
                <a:ext uri="{FF2B5EF4-FFF2-40B4-BE49-F238E27FC236}">
                  <a16:creationId xmlns:a16="http://schemas.microsoft.com/office/drawing/2014/main" id="{2C044095-E23A-CBD8-20A1-419FDB01AB29}"/>
                </a:ext>
              </a:extLst>
            </p:cNvPr>
            <p:cNvPicPr>
              <a:picLocks noChangeAspect="1"/>
            </p:cNvPicPr>
            <p:nvPr/>
          </p:nvPicPr>
          <p:blipFill>
            <a:blip r:embed="rId2"/>
            <a:stretch>
              <a:fillRect/>
            </a:stretch>
          </p:blipFill>
          <p:spPr>
            <a:xfrm>
              <a:off x="3294043" y="2396562"/>
              <a:ext cx="7280313" cy="4160179"/>
            </a:xfrm>
            <a:prstGeom prst="rect">
              <a:avLst/>
            </a:prstGeom>
          </p:spPr>
        </p:pic>
        <p:pic>
          <p:nvPicPr>
            <p:cNvPr id="5" name="Picture 4">
              <a:extLst>
                <a:ext uri="{FF2B5EF4-FFF2-40B4-BE49-F238E27FC236}">
                  <a16:creationId xmlns:a16="http://schemas.microsoft.com/office/drawing/2014/main" id="{BCB2E103-8E7D-650C-D20C-98CD9AE6A8F4}"/>
                </a:ext>
              </a:extLst>
            </p:cNvPr>
            <p:cNvPicPr>
              <a:picLocks noChangeAspect="1"/>
            </p:cNvPicPr>
            <p:nvPr/>
          </p:nvPicPr>
          <p:blipFill rotWithShape="1">
            <a:blip r:embed="rId3"/>
            <a:srcRect b="20621"/>
            <a:stretch/>
          </p:blipFill>
          <p:spPr>
            <a:xfrm>
              <a:off x="3294043" y="1451177"/>
              <a:ext cx="3092343" cy="945385"/>
            </a:xfrm>
            <a:prstGeom prst="rect">
              <a:avLst/>
            </a:prstGeom>
          </p:spPr>
        </p:pic>
      </p:grpSp>
    </p:spTree>
    <p:extLst>
      <p:ext uri="{BB962C8B-B14F-4D97-AF65-F5344CB8AC3E}">
        <p14:creationId xmlns:p14="http://schemas.microsoft.com/office/powerpoint/2010/main" val="39504581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3"/>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AI Agents</a:t>
            </a:r>
          </a:p>
        </p:txBody>
      </p:sp>
      <p:sp>
        <p:nvSpPr>
          <p:cNvPr id="2" name="TextBox 1">
            <a:extLst>
              <a:ext uri="{FF2B5EF4-FFF2-40B4-BE49-F238E27FC236}">
                <a16:creationId xmlns:a16="http://schemas.microsoft.com/office/drawing/2014/main" id="{B693396E-BE94-D1AB-CD0E-800C743293FA}"/>
              </a:ext>
            </a:extLst>
          </p:cNvPr>
          <p:cNvSpPr txBox="1"/>
          <p:nvPr/>
        </p:nvSpPr>
        <p:spPr>
          <a:xfrm>
            <a:off x="159386" y="6303750"/>
            <a:ext cx="6096000"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35</a:t>
            </a:r>
          </a:p>
        </p:txBody>
      </p:sp>
    </p:spTree>
    <p:extLst>
      <p:ext uri="{BB962C8B-B14F-4D97-AF65-F5344CB8AC3E}">
        <p14:creationId xmlns:p14="http://schemas.microsoft.com/office/powerpoint/2010/main" val="35158827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D8AFC3-1BC9-B781-56D4-BF277CD03F97}"/>
              </a:ext>
            </a:extLst>
          </p:cNvPr>
          <p:cNvPicPr>
            <a:picLocks noChangeAspect="1"/>
          </p:cNvPicPr>
          <p:nvPr/>
        </p:nvPicPr>
        <p:blipFill>
          <a:blip r:embed="rId2"/>
          <a:stretch>
            <a:fillRect/>
          </a:stretch>
        </p:blipFill>
        <p:spPr>
          <a:xfrm>
            <a:off x="447100" y="705081"/>
            <a:ext cx="11060311" cy="5447838"/>
          </a:xfrm>
          <a:prstGeom prst="rect">
            <a:avLst/>
          </a:prstGeom>
        </p:spPr>
      </p:pic>
    </p:spTree>
    <p:extLst>
      <p:ext uri="{BB962C8B-B14F-4D97-AF65-F5344CB8AC3E}">
        <p14:creationId xmlns:p14="http://schemas.microsoft.com/office/powerpoint/2010/main" val="25161552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9848AD-279E-80C2-9AA4-02A99E13A4E4}"/>
              </a:ext>
            </a:extLst>
          </p:cNvPr>
          <p:cNvPicPr>
            <a:picLocks noChangeAspect="1"/>
          </p:cNvPicPr>
          <p:nvPr/>
        </p:nvPicPr>
        <p:blipFill>
          <a:blip r:embed="rId2"/>
          <a:stretch>
            <a:fillRect/>
          </a:stretch>
        </p:blipFill>
        <p:spPr>
          <a:xfrm>
            <a:off x="235857" y="2250621"/>
            <a:ext cx="11830958" cy="930257"/>
          </a:xfrm>
          <a:prstGeom prst="rect">
            <a:avLst/>
          </a:prstGeom>
        </p:spPr>
      </p:pic>
      <p:sp>
        <p:nvSpPr>
          <p:cNvPr id="7" name="Title 1">
            <a:extLst>
              <a:ext uri="{FF2B5EF4-FFF2-40B4-BE49-F238E27FC236}">
                <a16:creationId xmlns:a16="http://schemas.microsoft.com/office/drawing/2014/main" id="{56076D79-7A5F-5A5D-D735-A383D5B51FBD}"/>
              </a:ext>
            </a:extLst>
          </p:cNvPr>
          <p:cNvSpPr>
            <a:spLocks noGrp="1"/>
          </p:cNvSpPr>
          <p:nvPr>
            <p:ph type="title"/>
          </p:nvPr>
        </p:nvSpPr>
        <p:spPr>
          <a:xfrm>
            <a:off x="838200" y="3180878"/>
            <a:ext cx="10515600" cy="1325563"/>
          </a:xfrm>
        </p:spPr>
        <p:txBody>
          <a:bodyPr/>
          <a:lstStyle/>
          <a:p>
            <a:pPr algn="ctr"/>
            <a:r>
              <a:rPr lang="en-US" sz="4000" dirty="0"/>
              <a:t>Remember the RAG model failed at this…</a:t>
            </a:r>
          </a:p>
        </p:txBody>
      </p:sp>
    </p:spTree>
    <p:extLst>
      <p:ext uri="{BB962C8B-B14F-4D97-AF65-F5344CB8AC3E}">
        <p14:creationId xmlns:p14="http://schemas.microsoft.com/office/powerpoint/2010/main" val="41492174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5D4DA-A40E-BF8B-DDE9-84B6E9C8A192}"/>
              </a:ext>
            </a:extLst>
          </p:cNvPr>
          <p:cNvPicPr>
            <a:picLocks noChangeAspect="1"/>
          </p:cNvPicPr>
          <p:nvPr/>
        </p:nvPicPr>
        <p:blipFill rotWithShape="1">
          <a:blip r:embed="rId2"/>
          <a:srcRect l="2982"/>
          <a:stretch/>
        </p:blipFill>
        <p:spPr>
          <a:xfrm>
            <a:off x="22338" y="966846"/>
            <a:ext cx="12147324" cy="4179311"/>
          </a:xfrm>
          <a:prstGeom prst="rect">
            <a:avLst/>
          </a:prstGeom>
        </p:spPr>
      </p:pic>
    </p:spTree>
    <p:extLst>
      <p:ext uri="{BB962C8B-B14F-4D97-AF65-F5344CB8AC3E}">
        <p14:creationId xmlns:p14="http://schemas.microsoft.com/office/powerpoint/2010/main" val="16060011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DC76-2030-A409-32E7-A177418AA6EB}"/>
              </a:ext>
            </a:extLst>
          </p:cNvPr>
          <p:cNvSpPr txBox="1">
            <a:spLocks/>
          </p:cNvSpPr>
          <p:nvPr/>
        </p:nvSpPr>
        <p:spPr>
          <a:xfrm>
            <a:off x="1524000" y="631371"/>
            <a:ext cx="9144000" cy="53339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err="1"/>
              <a:t>Excalidraw</a:t>
            </a:r>
            <a:r>
              <a:rPr lang="en-US" sz="8000" dirty="0"/>
              <a:t> Generator</a:t>
            </a:r>
          </a:p>
        </p:txBody>
      </p:sp>
      <p:grpSp>
        <p:nvGrpSpPr>
          <p:cNvPr id="4" name="Group 3">
            <a:extLst>
              <a:ext uri="{FF2B5EF4-FFF2-40B4-BE49-F238E27FC236}">
                <a16:creationId xmlns:a16="http://schemas.microsoft.com/office/drawing/2014/main" id="{79428716-D1A2-E5C4-5569-3749A82F6675}"/>
              </a:ext>
            </a:extLst>
          </p:cNvPr>
          <p:cNvGrpSpPr/>
          <p:nvPr/>
        </p:nvGrpSpPr>
        <p:grpSpPr>
          <a:xfrm>
            <a:off x="4386943" y="1028508"/>
            <a:ext cx="3418114" cy="780245"/>
            <a:chOff x="4386943" y="1028508"/>
            <a:chExt cx="3418114" cy="780245"/>
          </a:xfrm>
        </p:grpSpPr>
        <p:sp>
          <p:nvSpPr>
            <p:cNvPr id="5" name="Rounded Rectangle 4">
              <a:extLst>
                <a:ext uri="{FF2B5EF4-FFF2-40B4-BE49-F238E27FC236}">
                  <a16:creationId xmlns:a16="http://schemas.microsoft.com/office/drawing/2014/main" id="{3C1AD239-F64D-8730-DCBF-D4380C03815D}"/>
                </a:ext>
              </a:extLst>
            </p:cNvPr>
            <p:cNvSpPr/>
            <p:nvPr/>
          </p:nvSpPr>
          <p:spPr>
            <a:xfrm>
              <a:off x="4386943" y="1028508"/>
              <a:ext cx="3418114" cy="780245"/>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softEdge rad="99421"/>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2425899-B4B6-3DFC-DFFD-C59DA2CAA3FA}"/>
                </a:ext>
              </a:extLst>
            </p:cNvPr>
            <p:cNvSpPr txBox="1"/>
            <p:nvPr/>
          </p:nvSpPr>
          <p:spPr>
            <a:xfrm>
              <a:off x="4679950" y="1107246"/>
              <a:ext cx="2832100" cy="630942"/>
            </a:xfrm>
            <a:prstGeom prst="rect">
              <a:avLst/>
            </a:prstGeom>
            <a:noFill/>
          </p:spPr>
          <p:txBody>
            <a:bodyPr wrap="square">
              <a:spAutoFit/>
            </a:bodyPr>
            <a:lstStyle>
              <a:defPPr>
                <a:defRPr lang="en-US"/>
              </a:defPPr>
              <a:lvl1pPr algn="ctr">
                <a:defRPr sz="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defRPr>
              </a:lvl1pPr>
            </a:lstStyle>
            <a:p>
              <a:r>
                <a:rPr lang="en-ZA" dirty="0">
                  <a:solidFill>
                    <a:schemeClr val="tx1"/>
                  </a:solidFill>
                </a:rPr>
                <a:t>Homework</a:t>
              </a:r>
              <a:endParaRPr lang="en-US" dirty="0">
                <a:solidFill>
                  <a:schemeClr val="tx1"/>
                </a:solidFill>
              </a:endParaRPr>
            </a:p>
          </p:txBody>
        </p:sp>
      </p:grpSp>
      <p:sp>
        <p:nvSpPr>
          <p:cNvPr id="7" name="Title 1">
            <a:extLst>
              <a:ext uri="{FF2B5EF4-FFF2-40B4-BE49-F238E27FC236}">
                <a16:creationId xmlns:a16="http://schemas.microsoft.com/office/drawing/2014/main" id="{9704A3BE-4236-DEA6-AA62-C5713F0FD208}"/>
              </a:ext>
            </a:extLst>
          </p:cNvPr>
          <p:cNvSpPr>
            <a:spLocks noGrp="1"/>
          </p:cNvSpPr>
          <p:nvPr>
            <p:ph type="title"/>
          </p:nvPr>
        </p:nvSpPr>
        <p:spPr>
          <a:xfrm>
            <a:off x="838200" y="5036944"/>
            <a:ext cx="10515600" cy="1325563"/>
          </a:xfrm>
        </p:spPr>
        <p:txBody>
          <a:bodyPr/>
          <a:lstStyle/>
          <a:p>
            <a:pPr algn="ctr"/>
            <a:r>
              <a:rPr lang="en-US" sz="4000" dirty="0"/>
              <a:t>DM me @alxcnwy</a:t>
            </a:r>
          </a:p>
        </p:txBody>
      </p:sp>
    </p:spTree>
    <p:extLst>
      <p:ext uri="{BB962C8B-B14F-4D97-AF65-F5344CB8AC3E}">
        <p14:creationId xmlns:p14="http://schemas.microsoft.com/office/powerpoint/2010/main" val="33554674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What is Artificial Intelligence (AI)?</a:t>
            </a:r>
          </a:p>
        </p:txBody>
      </p:sp>
      <p:sp>
        <p:nvSpPr>
          <p:cNvPr id="2" name="TextBox 1">
            <a:extLst>
              <a:ext uri="{FF2B5EF4-FFF2-40B4-BE49-F238E27FC236}">
                <a16:creationId xmlns:a16="http://schemas.microsoft.com/office/drawing/2014/main" id="{86FCF3FE-7A4D-EC69-5360-3BB6F82450B7}"/>
              </a:ext>
            </a:extLst>
          </p:cNvPr>
          <p:cNvSpPr txBox="1"/>
          <p:nvPr/>
        </p:nvSpPr>
        <p:spPr>
          <a:xfrm>
            <a:off x="0" y="6324601"/>
            <a:ext cx="632732" cy="430887"/>
          </a:xfrm>
          <a:prstGeom prst="rect">
            <a:avLst/>
          </a:prstGeom>
          <a:noFill/>
        </p:spPr>
        <p:txBody>
          <a:bodyPr wrap="square" rtlCol="0">
            <a:spAutoFit/>
          </a:bodyPr>
          <a:lstStyle/>
          <a:p>
            <a:r>
              <a:rPr lang="en-US" sz="2200" dirty="0">
                <a:solidFill>
                  <a:schemeClr val="bg1"/>
                </a:solidFill>
                <a:latin typeface="Inter" panose="02000503000000020004" pitchFamily="2" charset="0"/>
                <a:ea typeface="Inter" panose="02000503000000020004" pitchFamily="2" charset="0"/>
              </a:rPr>
              <a:t>3</a:t>
            </a:r>
          </a:p>
        </p:txBody>
      </p:sp>
    </p:spTree>
    <p:extLst>
      <p:ext uri="{BB962C8B-B14F-4D97-AF65-F5344CB8AC3E}">
        <p14:creationId xmlns:p14="http://schemas.microsoft.com/office/powerpoint/2010/main" val="1499556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5EA510-556D-B380-3E4D-999CB11CE328}"/>
              </a:ext>
            </a:extLst>
          </p:cNvPr>
          <p:cNvPicPr>
            <a:picLocks noChangeAspect="1"/>
          </p:cNvPicPr>
          <p:nvPr/>
        </p:nvPicPr>
        <p:blipFill>
          <a:blip r:embed="rId2"/>
          <a:stretch>
            <a:fillRect/>
          </a:stretch>
        </p:blipFill>
        <p:spPr>
          <a:xfrm>
            <a:off x="579303" y="297902"/>
            <a:ext cx="10655673" cy="6047814"/>
          </a:xfrm>
          <a:prstGeom prst="rect">
            <a:avLst/>
          </a:prstGeom>
        </p:spPr>
      </p:pic>
    </p:spTree>
    <p:extLst>
      <p:ext uri="{BB962C8B-B14F-4D97-AF65-F5344CB8AC3E}">
        <p14:creationId xmlns:p14="http://schemas.microsoft.com/office/powerpoint/2010/main" val="171885927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C59410-5D95-0112-B978-6F09F1AAEA5A}"/>
              </a:ext>
            </a:extLst>
          </p:cNvPr>
          <p:cNvPicPr>
            <a:picLocks noChangeAspect="1"/>
          </p:cNvPicPr>
          <p:nvPr/>
        </p:nvPicPr>
        <p:blipFill>
          <a:blip r:embed="rId2"/>
          <a:stretch>
            <a:fillRect/>
          </a:stretch>
        </p:blipFill>
        <p:spPr>
          <a:xfrm>
            <a:off x="180975" y="0"/>
            <a:ext cx="11830050" cy="6859440"/>
          </a:xfrm>
          <a:prstGeom prst="rect">
            <a:avLst/>
          </a:prstGeom>
        </p:spPr>
      </p:pic>
    </p:spTree>
    <p:extLst>
      <p:ext uri="{BB962C8B-B14F-4D97-AF65-F5344CB8AC3E}">
        <p14:creationId xmlns:p14="http://schemas.microsoft.com/office/powerpoint/2010/main" val="36667451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99788A-EC0B-897B-D000-28E4361F9CE2}"/>
              </a:ext>
            </a:extLst>
          </p:cNvPr>
          <p:cNvPicPr>
            <a:picLocks noChangeAspect="1"/>
          </p:cNvPicPr>
          <p:nvPr/>
        </p:nvPicPr>
        <p:blipFill rotWithShape="1">
          <a:blip r:embed="rId2"/>
          <a:srcRect t="18814" b="17725"/>
          <a:stretch/>
        </p:blipFill>
        <p:spPr>
          <a:xfrm>
            <a:off x="0" y="79872"/>
            <a:ext cx="12192000" cy="6698256"/>
          </a:xfrm>
          <a:prstGeom prst="rect">
            <a:avLst/>
          </a:prstGeom>
        </p:spPr>
      </p:pic>
    </p:spTree>
    <p:extLst>
      <p:ext uri="{BB962C8B-B14F-4D97-AF65-F5344CB8AC3E}">
        <p14:creationId xmlns:p14="http://schemas.microsoft.com/office/powerpoint/2010/main" val="19875449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2246769"/>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Let’s make RAG better by giving the AI tools</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and giving it self-reflection and reasoning ability</a:t>
            </a:r>
          </a:p>
          <a:p>
            <a:pPr algn="ct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Agent.ipynb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
        <p:nvSpPr>
          <p:cNvPr id="2" name="TextBox 1">
            <a:extLst>
              <a:ext uri="{FF2B5EF4-FFF2-40B4-BE49-F238E27FC236}">
                <a16:creationId xmlns:a16="http://schemas.microsoft.com/office/drawing/2014/main" id="{F7E3597E-FE16-8679-C0F0-14FE465E124B}"/>
              </a:ext>
            </a:extLst>
          </p:cNvPr>
          <p:cNvSpPr txBox="1"/>
          <p:nvPr/>
        </p:nvSpPr>
        <p:spPr>
          <a:xfrm>
            <a:off x="159386" y="6303750"/>
            <a:ext cx="6096000"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38</a:t>
            </a:r>
          </a:p>
        </p:txBody>
      </p:sp>
    </p:spTree>
    <p:extLst>
      <p:ext uri="{BB962C8B-B14F-4D97-AF65-F5344CB8AC3E}">
        <p14:creationId xmlns:p14="http://schemas.microsoft.com/office/powerpoint/2010/main" val="19576708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5D4DA-A40E-BF8B-DDE9-84B6E9C8A192}"/>
              </a:ext>
            </a:extLst>
          </p:cNvPr>
          <p:cNvPicPr>
            <a:picLocks noChangeAspect="1"/>
          </p:cNvPicPr>
          <p:nvPr/>
        </p:nvPicPr>
        <p:blipFill rotWithShape="1">
          <a:blip r:embed="rId2"/>
          <a:srcRect l="2982"/>
          <a:stretch/>
        </p:blipFill>
        <p:spPr>
          <a:xfrm>
            <a:off x="22338" y="966846"/>
            <a:ext cx="12147324" cy="4179311"/>
          </a:xfrm>
          <a:prstGeom prst="rect">
            <a:avLst/>
          </a:prstGeom>
        </p:spPr>
      </p:pic>
    </p:spTree>
    <p:extLst>
      <p:ext uri="{BB962C8B-B14F-4D97-AF65-F5344CB8AC3E}">
        <p14:creationId xmlns:p14="http://schemas.microsoft.com/office/powerpoint/2010/main" val="29240581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7AF82-4558-BEF6-D511-F7F3B85EA1F3}"/>
              </a:ext>
            </a:extLst>
          </p:cNvPr>
          <p:cNvPicPr>
            <a:picLocks noChangeAspect="1"/>
          </p:cNvPicPr>
          <p:nvPr/>
        </p:nvPicPr>
        <p:blipFill>
          <a:blip r:embed="rId2"/>
          <a:stretch>
            <a:fillRect/>
          </a:stretch>
        </p:blipFill>
        <p:spPr>
          <a:xfrm>
            <a:off x="1581150" y="0"/>
            <a:ext cx="8777288" cy="6833977"/>
          </a:xfrm>
          <a:prstGeom prst="rect">
            <a:avLst/>
          </a:prstGeom>
        </p:spPr>
      </p:pic>
    </p:spTree>
    <p:extLst>
      <p:ext uri="{BB962C8B-B14F-4D97-AF65-F5344CB8AC3E}">
        <p14:creationId xmlns:p14="http://schemas.microsoft.com/office/powerpoint/2010/main" val="56002967"/>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7AF82-4558-BEF6-D511-F7F3B85EA1F3}"/>
              </a:ext>
            </a:extLst>
          </p:cNvPr>
          <p:cNvPicPr>
            <a:picLocks noChangeAspect="1"/>
          </p:cNvPicPr>
          <p:nvPr/>
        </p:nvPicPr>
        <p:blipFill>
          <a:blip r:embed="rId2"/>
          <a:srcRect/>
          <a:stretch/>
        </p:blipFill>
        <p:spPr>
          <a:xfrm>
            <a:off x="1581150" y="5008"/>
            <a:ext cx="8777288" cy="6823960"/>
          </a:xfrm>
          <a:prstGeom prst="rect">
            <a:avLst/>
          </a:prstGeom>
        </p:spPr>
      </p:pic>
    </p:spTree>
    <p:extLst>
      <p:ext uri="{BB962C8B-B14F-4D97-AF65-F5344CB8AC3E}">
        <p14:creationId xmlns:p14="http://schemas.microsoft.com/office/powerpoint/2010/main" val="3375578872"/>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7AF82-4558-BEF6-D511-F7F3B85EA1F3}"/>
              </a:ext>
            </a:extLst>
          </p:cNvPr>
          <p:cNvPicPr>
            <a:picLocks noChangeAspect="1"/>
          </p:cNvPicPr>
          <p:nvPr/>
        </p:nvPicPr>
        <p:blipFill>
          <a:blip r:embed="rId2"/>
          <a:srcRect/>
          <a:stretch/>
        </p:blipFill>
        <p:spPr>
          <a:xfrm>
            <a:off x="1581151" y="5008"/>
            <a:ext cx="8777286" cy="6823960"/>
          </a:xfrm>
          <a:prstGeom prst="rect">
            <a:avLst/>
          </a:prstGeom>
        </p:spPr>
      </p:pic>
      <p:sp>
        <p:nvSpPr>
          <p:cNvPr id="2" name="TextBox 1">
            <a:extLst>
              <a:ext uri="{FF2B5EF4-FFF2-40B4-BE49-F238E27FC236}">
                <a16:creationId xmlns:a16="http://schemas.microsoft.com/office/drawing/2014/main" id="{6B098563-1C20-2F73-1367-D61AA50FDC6E}"/>
              </a:ext>
            </a:extLst>
          </p:cNvPr>
          <p:cNvSpPr txBox="1"/>
          <p:nvPr/>
        </p:nvSpPr>
        <p:spPr>
          <a:xfrm>
            <a:off x="159386" y="6303750"/>
            <a:ext cx="6096000"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40</a:t>
            </a:r>
          </a:p>
        </p:txBody>
      </p:sp>
    </p:spTree>
    <p:extLst>
      <p:ext uri="{BB962C8B-B14F-4D97-AF65-F5344CB8AC3E}">
        <p14:creationId xmlns:p14="http://schemas.microsoft.com/office/powerpoint/2010/main" val="319583857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7AF82-4558-BEF6-D511-F7F3B85EA1F3}"/>
              </a:ext>
            </a:extLst>
          </p:cNvPr>
          <p:cNvPicPr>
            <a:picLocks noChangeAspect="1"/>
          </p:cNvPicPr>
          <p:nvPr/>
        </p:nvPicPr>
        <p:blipFill>
          <a:blip r:embed="rId2"/>
          <a:srcRect/>
          <a:stretch/>
        </p:blipFill>
        <p:spPr>
          <a:xfrm>
            <a:off x="1581151" y="5008"/>
            <a:ext cx="8777286" cy="6823959"/>
          </a:xfrm>
          <a:prstGeom prst="rect">
            <a:avLst/>
          </a:prstGeom>
        </p:spPr>
      </p:pic>
    </p:spTree>
    <p:extLst>
      <p:ext uri="{BB962C8B-B14F-4D97-AF65-F5344CB8AC3E}">
        <p14:creationId xmlns:p14="http://schemas.microsoft.com/office/powerpoint/2010/main" val="2437607640"/>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7AF82-4558-BEF6-D511-F7F3B85EA1F3}"/>
              </a:ext>
            </a:extLst>
          </p:cNvPr>
          <p:cNvPicPr>
            <a:picLocks noChangeAspect="1"/>
          </p:cNvPicPr>
          <p:nvPr/>
        </p:nvPicPr>
        <p:blipFill>
          <a:blip r:embed="rId2"/>
          <a:srcRect/>
          <a:stretch/>
        </p:blipFill>
        <p:spPr>
          <a:xfrm>
            <a:off x="1581151" y="5008"/>
            <a:ext cx="8777285" cy="6823959"/>
          </a:xfrm>
          <a:prstGeom prst="rect">
            <a:avLst/>
          </a:prstGeom>
        </p:spPr>
      </p:pic>
    </p:spTree>
    <p:extLst>
      <p:ext uri="{BB962C8B-B14F-4D97-AF65-F5344CB8AC3E}">
        <p14:creationId xmlns:p14="http://schemas.microsoft.com/office/powerpoint/2010/main" val="42903416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7498289" y="2839503"/>
            <a:ext cx="3005880"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1869831" y="3506252"/>
            <a:ext cx="3528395"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913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7AF82-4558-BEF6-D511-F7F3B85EA1F3}"/>
              </a:ext>
            </a:extLst>
          </p:cNvPr>
          <p:cNvPicPr>
            <a:picLocks noChangeAspect="1"/>
          </p:cNvPicPr>
          <p:nvPr/>
        </p:nvPicPr>
        <p:blipFill>
          <a:blip r:embed="rId2"/>
          <a:srcRect/>
          <a:stretch/>
        </p:blipFill>
        <p:spPr>
          <a:xfrm>
            <a:off x="1581151" y="5008"/>
            <a:ext cx="8777285" cy="6823958"/>
          </a:xfrm>
          <a:prstGeom prst="rect">
            <a:avLst/>
          </a:prstGeom>
        </p:spPr>
      </p:pic>
    </p:spTree>
    <p:extLst>
      <p:ext uri="{BB962C8B-B14F-4D97-AF65-F5344CB8AC3E}">
        <p14:creationId xmlns:p14="http://schemas.microsoft.com/office/powerpoint/2010/main" val="1835422483"/>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7AF82-4558-BEF6-D511-F7F3B85EA1F3}"/>
              </a:ext>
            </a:extLst>
          </p:cNvPr>
          <p:cNvPicPr>
            <a:picLocks noChangeAspect="1"/>
          </p:cNvPicPr>
          <p:nvPr/>
        </p:nvPicPr>
        <p:blipFill>
          <a:blip r:embed="rId2"/>
          <a:srcRect/>
          <a:stretch/>
        </p:blipFill>
        <p:spPr>
          <a:xfrm>
            <a:off x="1581151" y="5008"/>
            <a:ext cx="8777284" cy="6823958"/>
          </a:xfrm>
          <a:prstGeom prst="rect">
            <a:avLst/>
          </a:prstGeom>
        </p:spPr>
      </p:pic>
    </p:spTree>
    <p:extLst>
      <p:ext uri="{BB962C8B-B14F-4D97-AF65-F5344CB8AC3E}">
        <p14:creationId xmlns:p14="http://schemas.microsoft.com/office/powerpoint/2010/main" val="4178263905"/>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7AF82-4558-BEF6-D511-F7F3B85EA1F3}"/>
              </a:ext>
            </a:extLst>
          </p:cNvPr>
          <p:cNvPicPr>
            <a:picLocks noChangeAspect="1"/>
          </p:cNvPicPr>
          <p:nvPr/>
        </p:nvPicPr>
        <p:blipFill>
          <a:blip r:embed="rId3"/>
          <a:stretch>
            <a:fillRect/>
          </a:stretch>
        </p:blipFill>
        <p:spPr>
          <a:xfrm>
            <a:off x="1581150" y="0"/>
            <a:ext cx="8777288" cy="6833977"/>
          </a:xfrm>
          <a:prstGeom prst="rect">
            <a:avLst/>
          </a:prstGeom>
        </p:spPr>
      </p:pic>
    </p:spTree>
    <p:extLst>
      <p:ext uri="{BB962C8B-B14F-4D97-AF65-F5344CB8AC3E}">
        <p14:creationId xmlns:p14="http://schemas.microsoft.com/office/powerpoint/2010/main" val="163774816"/>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F88355-EF66-91FE-B57D-34DE1702C066}"/>
              </a:ext>
            </a:extLst>
          </p:cNvPr>
          <p:cNvSpPr>
            <a:spLocks noGrp="1"/>
          </p:cNvSpPr>
          <p:nvPr>
            <p:ph type="title"/>
          </p:nvPr>
        </p:nvSpPr>
        <p:spPr>
          <a:xfrm>
            <a:off x="838200" y="4980214"/>
            <a:ext cx="10515600" cy="1325563"/>
          </a:xfrm>
        </p:spPr>
        <p:txBody>
          <a:bodyPr/>
          <a:lstStyle/>
          <a:p>
            <a:pPr algn="ctr"/>
            <a:r>
              <a:rPr lang="en-US" sz="4000" dirty="0"/>
              <a:t>RAG  = Wrong!</a:t>
            </a:r>
          </a:p>
        </p:txBody>
      </p:sp>
      <p:pic>
        <p:nvPicPr>
          <p:cNvPr id="4" name="Picture 3">
            <a:extLst>
              <a:ext uri="{FF2B5EF4-FFF2-40B4-BE49-F238E27FC236}">
                <a16:creationId xmlns:a16="http://schemas.microsoft.com/office/drawing/2014/main" id="{C752704A-3AED-C491-435A-A9E4AB6F4871}"/>
              </a:ext>
            </a:extLst>
          </p:cNvPr>
          <p:cNvPicPr>
            <a:picLocks noChangeAspect="1"/>
          </p:cNvPicPr>
          <p:nvPr/>
        </p:nvPicPr>
        <p:blipFill>
          <a:blip r:embed="rId2"/>
          <a:stretch>
            <a:fillRect/>
          </a:stretch>
        </p:blipFill>
        <p:spPr>
          <a:xfrm>
            <a:off x="283028" y="2261407"/>
            <a:ext cx="11821886" cy="2335186"/>
          </a:xfrm>
          <a:prstGeom prst="rect">
            <a:avLst/>
          </a:prstGeom>
        </p:spPr>
      </p:pic>
    </p:spTree>
    <p:extLst>
      <p:ext uri="{BB962C8B-B14F-4D97-AF65-F5344CB8AC3E}">
        <p14:creationId xmlns:p14="http://schemas.microsoft.com/office/powerpoint/2010/main" val="37405058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0B057B-2D60-9109-4DFD-9EB7637D54AE}"/>
              </a:ext>
            </a:extLst>
          </p:cNvPr>
          <p:cNvPicPr>
            <a:picLocks noChangeAspect="1"/>
          </p:cNvPicPr>
          <p:nvPr/>
        </p:nvPicPr>
        <p:blipFill>
          <a:blip r:embed="rId2"/>
          <a:stretch>
            <a:fillRect/>
          </a:stretch>
        </p:blipFill>
        <p:spPr>
          <a:xfrm>
            <a:off x="315686" y="978752"/>
            <a:ext cx="11605664" cy="4001462"/>
          </a:xfrm>
          <a:prstGeom prst="rect">
            <a:avLst/>
          </a:prstGeom>
        </p:spPr>
      </p:pic>
      <p:sp>
        <p:nvSpPr>
          <p:cNvPr id="5" name="Title 1">
            <a:extLst>
              <a:ext uri="{FF2B5EF4-FFF2-40B4-BE49-F238E27FC236}">
                <a16:creationId xmlns:a16="http://schemas.microsoft.com/office/drawing/2014/main" id="{C86DAA9B-C82E-50A3-B241-37CD48502F7F}"/>
              </a:ext>
            </a:extLst>
          </p:cNvPr>
          <p:cNvSpPr>
            <a:spLocks noGrp="1"/>
          </p:cNvSpPr>
          <p:nvPr>
            <p:ph type="title"/>
          </p:nvPr>
        </p:nvSpPr>
        <p:spPr>
          <a:xfrm>
            <a:off x="838200" y="4980214"/>
            <a:ext cx="10515600" cy="1325563"/>
          </a:xfrm>
        </p:spPr>
        <p:txBody>
          <a:bodyPr/>
          <a:lstStyle/>
          <a:p>
            <a:pPr algn="ctr"/>
            <a:r>
              <a:rPr lang="en-US" sz="4000" dirty="0"/>
              <a:t>Agent = Correct!</a:t>
            </a:r>
          </a:p>
        </p:txBody>
      </p:sp>
    </p:spTree>
    <p:extLst>
      <p:ext uri="{BB962C8B-B14F-4D97-AF65-F5344CB8AC3E}">
        <p14:creationId xmlns:p14="http://schemas.microsoft.com/office/powerpoint/2010/main" val="20942618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1F3939-E480-9063-E208-F9917D48AAC2}"/>
              </a:ext>
            </a:extLst>
          </p:cNvPr>
          <p:cNvPicPr>
            <a:picLocks noChangeAspect="1"/>
          </p:cNvPicPr>
          <p:nvPr/>
        </p:nvPicPr>
        <p:blipFill>
          <a:blip r:embed="rId2"/>
          <a:stretch>
            <a:fillRect/>
          </a:stretch>
        </p:blipFill>
        <p:spPr>
          <a:xfrm>
            <a:off x="463250" y="873121"/>
            <a:ext cx="11265500" cy="4237722"/>
          </a:xfrm>
          <a:prstGeom prst="rect">
            <a:avLst/>
          </a:prstGeom>
        </p:spPr>
      </p:pic>
    </p:spTree>
    <p:extLst>
      <p:ext uri="{BB962C8B-B14F-4D97-AF65-F5344CB8AC3E}">
        <p14:creationId xmlns:p14="http://schemas.microsoft.com/office/powerpoint/2010/main" val="42272346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F5398-B291-DB5D-49AA-00256D6470B6}"/>
              </a:ext>
            </a:extLst>
          </p:cNvPr>
          <p:cNvPicPr>
            <a:picLocks noChangeAspect="1"/>
          </p:cNvPicPr>
          <p:nvPr/>
        </p:nvPicPr>
        <p:blipFill>
          <a:blip r:embed="rId2"/>
          <a:stretch>
            <a:fillRect/>
          </a:stretch>
        </p:blipFill>
        <p:spPr>
          <a:xfrm>
            <a:off x="413656" y="701419"/>
            <a:ext cx="11448207" cy="4017538"/>
          </a:xfrm>
          <a:prstGeom prst="rect">
            <a:avLst/>
          </a:prstGeom>
        </p:spPr>
      </p:pic>
    </p:spTree>
    <p:extLst>
      <p:ext uri="{BB962C8B-B14F-4D97-AF65-F5344CB8AC3E}">
        <p14:creationId xmlns:p14="http://schemas.microsoft.com/office/powerpoint/2010/main" val="39104126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4553F-7703-D3DF-D781-2B07446DEAB6}"/>
              </a:ext>
            </a:extLst>
          </p:cNvPr>
          <p:cNvPicPr>
            <a:picLocks noChangeAspect="1"/>
          </p:cNvPicPr>
          <p:nvPr/>
        </p:nvPicPr>
        <p:blipFill>
          <a:blip r:embed="rId2"/>
          <a:stretch>
            <a:fillRect/>
          </a:stretch>
        </p:blipFill>
        <p:spPr>
          <a:xfrm>
            <a:off x="364066" y="1240053"/>
            <a:ext cx="11597322" cy="3323481"/>
          </a:xfrm>
          <a:prstGeom prst="rect">
            <a:avLst/>
          </a:prstGeom>
        </p:spPr>
      </p:pic>
    </p:spTree>
    <p:extLst>
      <p:ext uri="{BB962C8B-B14F-4D97-AF65-F5344CB8AC3E}">
        <p14:creationId xmlns:p14="http://schemas.microsoft.com/office/powerpoint/2010/main" val="8642110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4D0F0B-5DC6-7A54-DCC5-4883108B4FCE}"/>
              </a:ext>
            </a:extLst>
          </p:cNvPr>
          <p:cNvPicPr>
            <a:picLocks noChangeAspect="1"/>
          </p:cNvPicPr>
          <p:nvPr/>
        </p:nvPicPr>
        <p:blipFill>
          <a:blip r:embed="rId2"/>
          <a:stretch>
            <a:fillRect/>
          </a:stretch>
        </p:blipFill>
        <p:spPr>
          <a:xfrm>
            <a:off x="1705823" y="1892301"/>
            <a:ext cx="8780354" cy="2494642"/>
          </a:xfrm>
          <a:prstGeom prst="rect">
            <a:avLst/>
          </a:prstGeom>
        </p:spPr>
      </p:pic>
      <p:sp>
        <p:nvSpPr>
          <p:cNvPr id="6" name="Rectangle 5">
            <a:extLst>
              <a:ext uri="{FF2B5EF4-FFF2-40B4-BE49-F238E27FC236}">
                <a16:creationId xmlns:a16="http://schemas.microsoft.com/office/drawing/2014/main" id="{24CCB9C9-874C-FE78-3545-DC4443CAAAEC}"/>
              </a:ext>
            </a:extLst>
          </p:cNvPr>
          <p:cNvSpPr/>
          <p:nvPr/>
        </p:nvSpPr>
        <p:spPr>
          <a:xfrm>
            <a:off x="8273143" y="2264229"/>
            <a:ext cx="1284514" cy="43542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0790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Conclusion</a:t>
            </a:r>
          </a:p>
        </p:txBody>
      </p:sp>
      <p:sp>
        <p:nvSpPr>
          <p:cNvPr id="2" name="TextBox 1">
            <a:extLst>
              <a:ext uri="{FF2B5EF4-FFF2-40B4-BE49-F238E27FC236}">
                <a16:creationId xmlns:a16="http://schemas.microsoft.com/office/drawing/2014/main" id="{D791F18C-012A-6FF4-B196-29C19F729C45}"/>
              </a:ext>
            </a:extLst>
          </p:cNvPr>
          <p:cNvSpPr txBox="1"/>
          <p:nvPr/>
        </p:nvSpPr>
        <p:spPr>
          <a:xfrm>
            <a:off x="159386" y="6303750"/>
            <a:ext cx="6096000"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43</a:t>
            </a:r>
          </a:p>
        </p:txBody>
      </p:sp>
    </p:spTree>
    <p:extLst>
      <p:ext uri="{BB962C8B-B14F-4D97-AF65-F5344CB8AC3E}">
        <p14:creationId xmlns:p14="http://schemas.microsoft.com/office/powerpoint/2010/main" val="31469707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1840439" y="5342673"/>
            <a:ext cx="9155221"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3618621" y="4763552"/>
            <a:ext cx="722844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2054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34085189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include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buzzwords</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pic>
        <p:nvPicPr>
          <p:cNvPr id="3" name="Picture 2">
            <a:extLst>
              <a:ext uri="{FF2B5EF4-FFF2-40B4-BE49-F238E27FC236}">
                <a16:creationId xmlns:a16="http://schemas.microsoft.com/office/drawing/2014/main" id="{502EF42D-11ED-7463-9D94-7C5C702FA8CB}"/>
              </a:ext>
            </a:extLst>
          </p:cNvPr>
          <p:cNvPicPr>
            <a:picLocks noChangeAspect="1"/>
          </p:cNvPicPr>
          <p:nvPr/>
        </p:nvPicPr>
        <p:blipFill>
          <a:blip r:embed="rId3"/>
          <a:stretch>
            <a:fillRect/>
          </a:stretch>
        </p:blipFill>
        <p:spPr>
          <a:xfrm>
            <a:off x="2328273" y="2587988"/>
            <a:ext cx="4565494" cy="1682024"/>
          </a:xfrm>
          <a:prstGeom prst="rect">
            <a:avLst/>
          </a:prstGeom>
        </p:spPr>
      </p:pic>
    </p:spTree>
    <p:extLst>
      <p:ext uri="{BB962C8B-B14F-4D97-AF65-F5344CB8AC3E}">
        <p14:creationId xmlns:p14="http://schemas.microsoft.com/office/powerpoint/2010/main" val="1883753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pic>
        <p:nvPicPr>
          <p:cNvPr id="2" name="Picture 1">
            <a:extLst>
              <a:ext uri="{FF2B5EF4-FFF2-40B4-BE49-F238E27FC236}">
                <a16:creationId xmlns:a16="http://schemas.microsoft.com/office/drawing/2014/main" id="{7D5AC111-BF71-0BB3-0BEB-1018BDCD34D8}"/>
              </a:ext>
            </a:extLst>
          </p:cNvPr>
          <p:cNvPicPr>
            <a:picLocks noChangeAspect="1"/>
          </p:cNvPicPr>
          <p:nvPr/>
        </p:nvPicPr>
        <p:blipFill>
          <a:blip r:embed="rId3"/>
          <a:stretch>
            <a:fillRect/>
          </a:stretch>
        </p:blipFill>
        <p:spPr>
          <a:xfrm>
            <a:off x="2357664" y="2851603"/>
            <a:ext cx="3518090" cy="1154793"/>
          </a:xfrm>
          <a:prstGeom prst="rect">
            <a:avLst/>
          </a:prstGeom>
        </p:spPr>
      </p:pic>
      <p:pic>
        <p:nvPicPr>
          <p:cNvPr id="4" name="Picture 3">
            <a:extLst>
              <a:ext uri="{FF2B5EF4-FFF2-40B4-BE49-F238E27FC236}">
                <a16:creationId xmlns:a16="http://schemas.microsoft.com/office/drawing/2014/main" id="{54881ED5-93FB-7B41-8E3A-01DED9858CF6}"/>
              </a:ext>
            </a:extLst>
          </p:cNvPr>
          <p:cNvPicPr>
            <a:picLocks noChangeAspect="1"/>
          </p:cNvPicPr>
          <p:nvPr/>
        </p:nvPicPr>
        <p:blipFill>
          <a:blip r:embed="rId4"/>
          <a:stretch>
            <a:fillRect/>
          </a:stretch>
        </p:blipFill>
        <p:spPr>
          <a:xfrm>
            <a:off x="6036318" y="2613024"/>
            <a:ext cx="2889250" cy="1631950"/>
          </a:xfrm>
          <a:prstGeom prst="rect">
            <a:avLst/>
          </a:prstGeom>
        </p:spPr>
      </p:pic>
      <p:pic>
        <p:nvPicPr>
          <p:cNvPr id="5" name="Picture 4">
            <a:extLst>
              <a:ext uri="{FF2B5EF4-FFF2-40B4-BE49-F238E27FC236}">
                <a16:creationId xmlns:a16="http://schemas.microsoft.com/office/drawing/2014/main" id="{2EF1DACE-2C9B-66E1-42EF-546B669F28B7}"/>
              </a:ext>
            </a:extLst>
          </p:cNvPr>
          <p:cNvPicPr>
            <a:picLocks noChangeAspect="1"/>
          </p:cNvPicPr>
          <p:nvPr/>
        </p:nvPicPr>
        <p:blipFill>
          <a:blip r:embed="rId5"/>
          <a:stretch>
            <a:fillRect/>
          </a:stretch>
        </p:blipFill>
        <p:spPr>
          <a:xfrm>
            <a:off x="9162077" y="2613024"/>
            <a:ext cx="1640246" cy="1640246"/>
          </a:xfrm>
          <a:prstGeom prst="rect">
            <a:avLst/>
          </a:prstGeom>
        </p:spPr>
      </p:pic>
    </p:spTree>
    <p:extLst>
      <p:ext uri="{BB962C8B-B14F-4D97-AF65-F5344CB8AC3E}">
        <p14:creationId xmlns:p14="http://schemas.microsoft.com/office/powerpoint/2010/main" val="22418603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Thank You!</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4544008"/>
            <a:ext cx="9144000" cy="1866416"/>
          </a:xfrm>
        </p:spPr>
        <p:txBody>
          <a:bodyPr>
            <a:noAutofit/>
          </a:bodyPr>
          <a:lstStyle/>
          <a:p>
            <a:r>
              <a:rPr lang="en-US" sz="4000" b="1" dirty="0">
                <a:latin typeface="Inter" panose="02000503000000020004" pitchFamily="2" charset="0"/>
                <a:ea typeface="Inter" panose="02000503000000020004" pitchFamily="2" charset="0"/>
              </a:rPr>
              <a:t>Alex Conway</a:t>
            </a:r>
          </a:p>
          <a:p>
            <a:r>
              <a:rPr lang="en-US" sz="3500" dirty="0"/>
              <a:t>alex@numberboost.com</a:t>
            </a:r>
          </a:p>
          <a:p>
            <a:r>
              <a:rPr lang="en-US" sz="3500" dirty="0"/>
              <a:t>x.com/alxcnwy</a:t>
            </a:r>
          </a:p>
        </p:txBody>
      </p:sp>
    </p:spTree>
    <p:extLst>
      <p:ext uri="{BB962C8B-B14F-4D97-AF65-F5344CB8AC3E}">
        <p14:creationId xmlns:p14="http://schemas.microsoft.com/office/powerpoint/2010/main" val="28462864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152229146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4784481" y="2568992"/>
            <a:ext cx="16506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918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Input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23801314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3"/>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2384181" y="3723422"/>
            <a:ext cx="296505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8CDBAF8-FD91-5743-34F3-4FB069837F2B}"/>
              </a:ext>
            </a:extLst>
          </p:cNvPr>
          <p:cNvSpPr txBox="1"/>
          <p:nvPr/>
        </p:nvSpPr>
        <p:spPr>
          <a:xfrm>
            <a:off x="0" y="6324601"/>
            <a:ext cx="632732" cy="430887"/>
          </a:xfrm>
          <a:prstGeom prst="rect">
            <a:avLst/>
          </a:prstGeom>
          <a:noFill/>
        </p:spPr>
        <p:txBody>
          <a:bodyPr wrap="square" rtlCol="0">
            <a:spAutoFit/>
          </a:bodyPr>
          <a:lstStyle/>
          <a:p>
            <a:r>
              <a:rPr lang="en-US" sz="2200" dirty="0">
                <a:solidFill>
                  <a:schemeClr val="bg1"/>
                </a:solidFill>
                <a:latin typeface="Inter" panose="02000503000000020004" pitchFamily="2" charset="0"/>
                <a:ea typeface="Inter" panose="02000503000000020004" pitchFamily="2" charset="0"/>
              </a:rPr>
              <a:t>5</a:t>
            </a:r>
          </a:p>
        </p:txBody>
      </p:sp>
    </p:spTree>
    <p:extLst>
      <p:ext uri="{BB962C8B-B14F-4D97-AF65-F5344CB8AC3E}">
        <p14:creationId xmlns:p14="http://schemas.microsoft.com/office/powerpoint/2010/main" val="39180095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723703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Algorithm Terminology</a:t>
            </a:r>
          </a:p>
        </p:txBody>
      </p:sp>
      <p:sp>
        <p:nvSpPr>
          <p:cNvPr id="7" name="Content Placeholder 2">
            <a:extLst>
              <a:ext uri="{FF2B5EF4-FFF2-40B4-BE49-F238E27FC236}">
                <a16:creationId xmlns:a16="http://schemas.microsoft.com/office/drawing/2014/main" id="{C9CB60D6-D3E2-4CBD-127D-6AEBEB661A5C}"/>
              </a:ext>
            </a:extLst>
          </p:cNvPr>
          <p:cNvSpPr>
            <a:spLocks noGrp="1"/>
          </p:cNvSpPr>
          <p:nvPr>
            <p:ph idx="1"/>
          </p:nvPr>
        </p:nvSpPr>
        <p:spPr>
          <a:xfrm>
            <a:off x="537210" y="1446245"/>
            <a:ext cx="11235690" cy="4945517"/>
          </a:xfrm>
        </p:spPr>
        <p:txBody>
          <a:bodyPr>
            <a:normAutofit/>
          </a:bodyPr>
          <a:lstStyle/>
          <a:p>
            <a:pPr>
              <a:lnSpc>
                <a:spcPct val="200000"/>
              </a:lnSpc>
            </a:pPr>
            <a:r>
              <a:rPr lang="en-US" dirty="0"/>
              <a:t>(Supervised) Regression </a:t>
            </a:r>
            <a:r>
              <a:rPr lang="en-US" dirty="0">
                <a:latin typeface="Inter Thin" panose="02000503000000020004" pitchFamily="2" charset="0"/>
                <a:ea typeface="Inter Thin" panose="02000503000000020004" pitchFamily="2" charset="0"/>
              </a:rPr>
              <a:t>(predict a number)</a:t>
            </a:r>
            <a:endParaRPr lang="en-US" dirty="0"/>
          </a:p>
          <a:p>
            <a:pPr>
              <a:lnSpc>
                <a:spcPct val="200000"/>
              </a:lnSpc>
            </a:pPr>
            <a:r>
              <a:rPr lang="en-US" dirty="0"/>
              <a:t>(Supervised) Classification </a:t>
            </a:r>
            <a:r>
              <a:rPr lang="en-US" dirty="0">
                <a:latin typeface="Inter Thin" panose="02000503000000020004" pitchFamily="2" charset="0"/>
                <a:ea typeface="Inter Thin" panose="02000503000000020004" pitchFamily="2" charset="0"/>
              </a:rPr>
              <a:t>(predict a category / label)</a:t>
            </a:r>
          </a:p>
          <a:p>
            <a:pPr>
              <a:lnSpc>
                <a:spcPct val="200000"/>
              </a:lnSpc>
            </a:pPr>
            <a:r>
              <a:rPr lang="en-US" dirty="0"/>
              <a:t>Unsupervised </a:t>
            </a:r>
            <a:r>
              <a:rPr lang="en-US" dirty="0">
                <a:latin typeface="Inter Thin" panose="02000503000000020004" pitchFamily="2" charset="0"/>
                <a:ea typeface="Inter Thin" panose="02000503000000020004" pitchFamily="2" charset="0"/>
              </a:rPr>
              <a:t>(find patterns within a dataset without labels)</a:t>
            </a:r>
          </a:p>
          <a:p>
            <a:pPr>
              <a:lnSpc>
                <a:spcPct val="200000"/>
              </a:lnSpc>
            </a:pPr>
            <a:r>
              <a:rPr lang="en-US" dirty="0"/>
              <a:t>Generative </a:t>
            </a:r>
            <a:r>
              <a:rPr lang="en-US" dirty="0">
                <a:latin typeface="Inter Thin" panose="02000503000000020004" pitchFamily="2" charset="0"/>
                <a:ea typeface="Inter Thin" panose="02000503000000020004" pitchFamily="2" charset="0"/>
              </a:rPr>
              <a:t>(create new data / content)</a:t>
            </a:r>
          </a:p>
        </p:txBody>
      </p:sp>
      <p:sp>
        <p:nvSpPr>
          <p:cNvPr id="3" name="TextBox 2">
            <a:extLst>
              <a:ext uri="{FF2B5EF4-FFF2-40B4-BE49-F238E27FC236}">
                <a16:creationId xmlns:a16="http://schemas.microsoft.com/office/drawing/2014/main" id="{C8543E65-4CE7-859E-460F-2DBA5A301F2C}"/>
              </a:ext>
            </a:extLst>
          </p:cNvPr>
          <p:cNvSpPr txBox="1"/>
          <p:nvPr/>
        </p:nvSpPr>
        <p:spPr>
          <a:xfrm>
            <a:off x="0" y="6324601"/>
            <a:ext cx="632732" cy="430887"/>
          </a:xfrm>
          <a:prstGeom prst="rect">
            <a:avLst/>
          </a:prstGeom>
          <a:noFill/>
        </p:spPr>
        <p:txBody>
          <a:bodyPr wrap="square" rtlCol="0">
            <a:spAutoFit/>
          </a:bodyPr>
          <a:lstStyle/>
          <a:p>
            <a:r>
              <a:rPr lang="en-US" sz="2200" dirty="0">
                <a:solidFill>
                  <a:schemeClr val="bg1"/>
                </a:solidFill>
                <a:latin typeface="Inter" panose="02000503000000020004" pitchFamily="2" charset="0"/>
                <a:ea typeface="Inter" panose="02000503000000020004" pitchFamily="2" charset="0"/>
              </a:rPr>
              <a:t>7</a:t>
            </a:r>
          </a:p>
        </p:txBody>
      </p:sp>
    </p:spTree>
    <p:extLst>
      <p:ext uri="{BB962C8B-B14F-4D97-AF65-F5344CB8AC3E}">
        <p14:creationId xmlns:p14="http://schemas.microsoft.com/office/powerpoint/2010/main" val="12831868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Types of AI Algorithms</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37210" y="1446245"/>
            <a:ext cx="11235690" cy="4945517"/>
          </a:xfrm>
        </p:spPr>
        <p:txBody>
          <a:bodyPr/>
          <a:lstStyle/>
          <a:p>
            <a:pPr>
              <a:lnSpc>
                <a:spcPct val="200000"/>
              </a:lnSpc>
            </a:pPr>
            <a:r>
              <a:rPr lang="en-US" dirty="0"/>
              <a:t>Regression </a:t>
            </a:r>
            <a:r>
              <a:rPr lang="en-US" dirty="0">
                <a:latin typeface="Inter Thin" panose="02000503000000020004" pitchFamily="2" charset="0"/>
                <a:ea typeface="Inter Thin" panose="02000503000000020004" pitchFamily="2" charset="0"/>
              </a:rPr>
              <a:t>(Linear / Polynomial / Logistic, etc.)</a:t>
            </a:r>
          </a:p>
          <a:p>
            <a:pPr>
              <a:lnSpc>
                <a:spcPct val="200000"/>
              </a:lnSpc>
            </a:pPr>
            <a:r>
              <a:rPr lang="en-US" dirty="0"/>
              <a:t>Decision Trees </a:t>
            </a:r>
            <a:r>
              <a:rPr lang="en-US" dirty="0">
                <a:latin typeface="Inter Thin" panose="02000503000000020004" pitchFamily="2" charset="0"/>
                <a:ea typeface="Inter Thin" panose="02000503000000020004" pitchFamily="2" charset="0"/>
              </a:rPr>
              <a:t>(Random Forests, GBMs, etc.)</a:t>
            </a:r>
          </a:p>
          <a:p>
            <a:pPr>
              <a:lnSpc>
                <a:spcPct val="200000"/>
              </a:lnSpc>
            </a:pPr>
            <a:r>
              <a:rPr lang="en-US" dirty="0"/>
              <a:t>Clustering </a:t>
            </a:r>
            <a:r>
              <a:rPr lang="en-US" dirty="0">
                <a:latin typeface="Inter Thin" panose="02000503000000020004" pitchFamily="2" charset="0"/>
                <a:ea typeface="Inter Thin" panose="02000503000000020004" pitchFamily="2" charset="0"/>
              </a:rPr>
              <a:t>(K-Means, Spectral, DBSCAN, etc.)</a:t>
            </a:r>
          </a:p>
          <a:p>
            <a:pPr>
              <a:lnSpc>
                <a:spcPct val="200000"/>
              </a:lnSpc>
            </a:pPr>
            <a:r>
              <a:rPr lang="en-US" dirty="0"/>
              <a:t>Neural Networks </a:t>
            </a:r>
            <a:r>
              <a:rPr lang="en-US" dirty="0">
                <a:latin typeface="Inter Thin" panose="02000503000000020004" pitchFamily="2" charset="0"/>
                <a:ea typeface="Inter Thin" panose="02000503000000020004" pitchFamily="2" charset="0"/>
              </a:rPr>
              <a:t>(Convolutional, Recurrent, Transformer, etc.)</a:t>
            </a:r>
          </a:p>
          <a:p>
            <a:pPr>
              <a:lnSpc>
                <a:spcPct val="200000"/>
              </a:lnSpc>
            </a:pPr>
            <a:r>
              <a:rPr lang="en-US" dirty="0" err="1">
                <a:latin typeface="Inter" panose="02000503000000020004" pitchFamily="2" charset="0"/>
                <a:ea typeface="Inter" panose="02000503000000020004" pitchFamily="2" charset="0"/>
              </a:rPr>
              <a:t>etc</a:t>
            </a:r>
            <a:r>
              <a:rPr lang="en-US" dirty="0">
                <a:latin typeface="Inter" panose="02000503000000020004" pitchFamily="2" charset="0"/>
                <a:ea typeface="Inter" panose="02000503000000020004" pitchFamily="2" charset="0"/>
              </a:rPr>
              <a:t>…</a:t>
            </a:r>
          </a:p>
        </p:txBody>
      </p:sp>
    </p:spTree>
    <p:extLst>
      <p:ext uri="{BB962C8B-B14F-4D97-AF65-F5344CB8AC3E}">
        <p14:creationId xmlns:p14="http://schemas.microsoft.com/office/powerpoint/2010/main" val="14700309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Don’t Panic!</a:t>
            </a:r>
          </a:p>
        </p:txBody>
      </p:sp>
      <p:sp>
        <p:nvSpPr>
          <p:cNvPr id="2" name="TextBox 1">
            <a:extLst>
              <a:ext uri="{FF2B5EF4-FFF2-40B4-BE49-F238E27FC236}">
                <a16:creationId xmlns:a16="http://schemas.microsoft.com/office/drawing/2014/main" id="{86FCF3FE-7A4D-EC69-5360-3BB6F82450B7}"/>
              </a:ext>
            </a:extLst>
          </p:cNvPr>
          <p:cNvSpPr txBox="1"/>
          <p:nvPr/>
        </p:nvSpPr>
        <p:spPr>
          <a:xfrm>
            <a:off x="0" y="6324601"/>
            <a:ext cx="632732" cy="430887"/>
          </a:xfrm>
          <a:prstGeom prst="rect">
            <a:avLst/>
          </a:prstGeom>
          <a:noFill/>
        </p:spPr>
        <p:txBody>
          <a:bodyPr wrap="square" rtlCol="0">
            <a:spAutoFit/>
          </a:bodyPr>
          <a:lstStyle/>
          <a:p>
            <a:r>
              <a:rPr lang="en-US" sz="2200" dirty="0">
                <a:solidFill>
                  <a:schemeClr val="bg1"/>
                </a:solidFill>
                <a:latin typeface="Inter" panose="02000503000000020004" pitchFamily="2" charset="0"/>
                <a:ea typeface="Inter" panose="02000503000000020004" pitchFamily="2" charset="0"/>
              </a:rPr>
              <a:t>3</a:t>
            </a:r>
          </a:p>
        </p:txBody>
      </p:sp>
      <p:grpSp>
        <p:nvGrpSpPr>
          <p:cNvPr id="4" name="Group 3">
            <a:extLst>
              <a:ext uri="{FF2B5EF4-FFF2-40B4-BE49-F238E27FC236}">
                <a16:creationId xmlns:a16="http://schemas.microsoft.com/office/drawing/2014/main" id="{1941ABAD-E9E5-CED3-DB89-E5979527A28A}"/>
              </a:ext>
            </a:extLst>
          </p:cNvPr>
          <p:cNvGrpSpPr/>
          <p:nvPr/>
        </p:nvGrpSpPr>
        <p:grpSpPr>
          <a:xfrm>
            <a:off x="3601442" y="3916150"/>
            <a:ext cx="4789713" cy="1248289"/>
            <a:chOff x="4386943" y="1028508"/>
            <a:chExt cx="3418114" cy="1248289"/>
          </a:xfrm>
        </p:grpSpPr>
        <p:sp>
          <p:nvSpPr>
            <p:cNvPr id="5" name="Rounded Rectangle 4">
              <a:extLst>
                <a:ext uri="{FF2B5EF4-FFF2-40B4-BE49-F238E27FC236}">
                  <a16:creationId xmlns:a16="http://schemas.microsoft.com/office/drawing/2014/main" id="{832A00B0-000E-0D49-DBC5-010804084A23}"/>
                </a:ext>
              </a:extLst>
            </p:cNvPr>
            <p:cNvSpPr/>
            <p:nvPr/>
          </p:nvSpPr>
          <p:spPr>
            <a:xfrm>
              <a:off x="4386943" y="1028508"/>
              <a:ext cx="3418114" cy="780245"/>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softEdge rad="99421"/>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5F970A-73D4-2DE4-A606-26E974D312D1}"/>
                </a:ext>
              </a:extLst>
            </p:cNvPr>
            <p:cNvSpPr txBox="1"/>
            <p:nvPr/>
          </p:nvSpPr>
          <p:spPr>
            <a:xfrm>
              <a:off x="4679950" y="1107246"/>
              <a:ext cx="2832100" cy="1169551"/>
            </a:xfrm>
            <a:prstGeom prst="rect">
              <a:avLst/>
            </a:prstGeom>
            <a:noFill/>
          </p:spPr>
          <p:txBody>
            <a:bodyPr wrap="square">
              <a:spAutoFit/>
            </a:bodyPr>
            <a:lstStyle>
              <a:defPPr>
                <a:defRPr lang="en-US"/>
              </a:defPPr>
              <a:lvl1pPr algn="ctr">
                <a:defRPr sz="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defRPr>
              </a:lvl1pPr>
            </a:lstStyle>
            <a:p>
              <a:r>
                <a:rPr lang="en-ZA" dirty="0">
                  <a:solidFill>
                    <a:schemeClr val="tx1"/>
                  </a:solidFill>
                </a:rPr>
                <a:t>No Math Here</a:t>
              </a:r>
              <a:endParaRPr lang="en-US" dirty="0">
                <a:solidFill>
                  <a:schemeClr val="tx1"/>
                </a:solidFill>
              </a:endParaRPr>
            </a:p>
          </p:txBody>
        </p:sp>
      </p:grpSp>
      <p:sp>
        <p:nvSpPr>
          <p:cNvPr id="9" name="TextBox 8">
            <a:extLst>
              <a:ext uri="{FF2B5EF4-FFF2-40B4-BE49-F238E27FC236}">
                <a16:creationId xmlns:a16="http://schemas.microsoft.com/office/drawing/2014/main" id="{5487A4C4-3437-7128-FD88-E297AE501143}"/>
              </a:ext>
            </a:extLst>
          </p:cNvPr>
          <p:cNvSpPr txBox="1"/>
          <p:nvPr/>
        </p:nvSpPr>
        <p:spPr>
          <a:xfrm>
            <a:off x="357081" y="5463569"/>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can you copy &amp; paste?</a:t>
            </a:r>
          </a:p>
        </p:txBody>
      </p:sp>
    </p:spTree>
    <p:extLst>
      <p:ext uri="{BB962C8B-B14F-4D97-AF65-F5344CB8AC3E}">
        <p14:creationId xmlns:p14="http://schemas.microsoft.com/office/powerpoint/2010/main" val="13819580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pic>
        <p:nvPicPr>
          <p:cNvPr id="2" name="Picture 1">
            <a:extLst>
              <a:ext uri="{FF2B5EF4-FFF2-40B4-BE49-F238E27FC236}">
                <a16:creationId xmlns:a16="http://schemas.microsoft.com/office/drawing/2014/main" id="{8A705E2F-4BE5-56D7-6249-F31008383292}"/>
              </a:ext>
            </a:extLst>
          </p:cNvPr>
          <p:cNvPicPr>
            <a:picLocks noChangeAspect="1"/>
          </p:cNvPicPr>
          <p:nvPr/>
        </p:nvPicPr>
        <p:blipFill>
          <a:blip r:embed="rId3"/>
          <a:stretch>
            <a:fillRect/>
          </a:stretch>
        </p:blipFill>
        <p:spPr>
          <a:xfrm>
            <a:off x="2242284" y="3257344"/>
            <a:ext cx="9949716" cy="857402"/>
          </a:xfrm>
          <a:prstGeom prst="rect">
            <a:avLst/>
          </a:prstGeom>
        </p:spPr>
      </p:pic>
      <p:sp>
        <p:nvSpPr>
          <p:cNvPr id="3" name="TextBox 2">
            <a:extLst>
              <a:ext uri="{FF2B5EF4-FFF2-40B4-BE49-F238E27FC236}">
                <a16:creationId xmlns:a16="http://schemas.microsoft.com/office/drawing/2014/main" id="{1AC0475E-ECBC-E3ED-810D-70202A352B7D}"/>
              </a:ext>
            </a:extLst>
          </p:cNvPr>
          <p:cNvSpPr txBox="1"/>
          <p:nvPr/>
        </p:nvSpPr>
        <p:spPr>
          <a:xfrm>
            <a:off x="150252" y="2584502"/>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Examples incoming (brace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yo’self</a:t>
            </a: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t>
            </a:r>
          </a:p>
        </p:txBody>
      </p:sp>
    </p:spTree>
    <p:extLst>
      <p:ext uri="{BB962C8B-B14F-4D97-AF65-F5344CB8AC3E}">
        <p14:creationId xmlns:p14="http://schemas.microsoft.com/office/powerpoint/2010/main" val="25006681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3915801" y="4977001"/>
            <a:ext cx="17649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6729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16349106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Curved Left Arrow 3">
            <a:extLst>
              <a:ext uri="{FF2B5EF4-FFF2-40B4-BE49-F238E27FC236}">
                <a16:creationId xmlns:a16="http://schemas.microsoft.com/office/drawing/2014/main" id="{B59782F1-8BC9-B895-9F66-1DEAB2A87140}"/>
              </a:ext>
            </a:extLst>
          </p:cNvPr>
          <p:cNvSpPr/>
          <p:nvPr/>
        </p:nvSpPr>
        <p:spPr>
          <a:xfrm>
            <a:off x="4390372" y="119947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98114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60248" y="1553981"/>
            <a:ext cx="2903220"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71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Right Arrow 3">
            <a:extLst>
              <a:ext uri="{FF2B5EF4-FFF2-40B4-BE49-F238E27FC236}">
                <a16:creationId xmlns:a16="http://schemas.microsoft.com/office/drawing/2014/main" id="{93EAAD5D-3E3E-39C4-7608-D54AC880881C}"/>
              </a:ext>
            </a:extLst>
          </p:cNvPr>
          <p:cNvSpPr/>
          <p:nvPr/>
        </p:nvSpPr>
        <p:spPr>
          <a:xfrm rot="8355315">
            <a:off x="4334263" y="315687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60923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94894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CEDB4-FB28-45F4-21EE-F5689C05A624}"/>
              </a:ext>
            </a:extLst>
          </p:cNvPr>
          <p:cNvPicPr>
            <a:picLocks noChangeAspect="1"/>
          </p:cNvPicPr>
          <p:nvPr/>
        </p:nvPicPr>
        <p:blipFill>
          <a:blip r:embed="rId2"/>
          <a:stretch>
            <a:fillRect/>
          </a:stretch>
        </p:blipFill>
        <p:spPr>
          <a:xfrm>
            <a:off x="372453" y="268280"/>
            <a:ext cx="11506045" cy="5132662"/>
          </a:xfrm>
          <a:prstGeom prst="rect">
            <a:avLst/>
          </a:prstGeom>
        </p:spPr>
      </p:pic>
      <p:sp>
        <p:nvSpPr>
          <p:cNvPr id="9" name="Title 1">
            <a:extLst>
              <a:ext uri="{FF2B5EF4-FFF2-40B4-BE49-F238E27FC236}">
                <a16:creationId xmlns:a16="http://schemas.microsoft.com/office/drawing/2014/main" id="{172DB42D-83D5-448B-FF35-32A84AA25F70}"/>
              </a:ext>
            </a:extLst>
          </p:cNvPr>
          <p:cNvSpPr>
            <a:spLocks noGrp="1"/>
          </p:cNvSpPr>
          <p:nvPr>
            <p:ph type="title"/>
          </p:nvPr>
        </p:nvSpPr>
        <p:spPr>
          <a:xfrm>
            <a:off x="0" y="5400942"/>
            <a:ext cx="12192000" cy="1325563"/>
          </a:xfrm>
        </p:spPr>
        <p:txBody>
          <a:bodyPr/>
          <a:lstStyle/>
          <a:p>
            <a:pPr algn="ctr"/>
            <a:r>
              <a:rPr lang="en-US" sz="3500" dirty="0"/>
              <a:t>x.com/alxcnwy</a:t>
            </a:r>
            <a:br>
              <a:rPr lang="en-US" sz="3500" dirty="0"/>
            </a:br>
            <a:r>
              <a:rPr lang="en-US" sz="3500" dirty="0"/>
              <a:t>linkedin.com/in/alxcnwy/</a:t>
            </a:r>
          </a:p>
        </p:txBody>
      </p:sp>
    </p:spTree>
    <p:extLst>
      <p:ext uri="{BB962C8B-B14F-4D97-AF65-F5344CB8AC3E}">
        <p14:creationId xmlns:p14="http://schemas.microsoft.com/office/powerpoint/2010/main" val="33165099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343028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64137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102B47A6-2503-79A3-7051-900375AD3397}"/>
              </a:ext>
            </a:extLst>
          </p:cNvPr>
          <p:cNvSpPr/>
          <p:nvPr/>
        </p:nvSpPr>
        <p:spPr>
          <a:xfrm>
            <a:off x="4645034" y="513076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724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5" name="Right Arrow 4">
            <a:extLst>
              <a:ext uri="{FF2B5EF4-FFF2-40B4-BE49-F238E27FC236}">
                <a16:creationId xmlns:a16="http://schemas.microsoft.com/office/drawing/2014/main" id="{79855024-1A27-6E66-2967-8DAD5181550B}"/>
              </a:ext>
            </a:extLst>
          </p:cNvPr>
          <p:cNvSpPr/>
          <p:nvPr/>
        </p:nvSpPr>
        <p:spPr>
          <a:xfrm rot="1933837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597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a:off x="4401176" y="433129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52386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flipV="1">
            <a:off x="4401176" y="1921282"/>
            <a:ext cx="1694824" cy="257175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1887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3"/>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Why Python for AI?</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75310" y="1366235"/>
            <a:ext cx="11209020" cy="4945517"/>
          </a:xfrm>
        </p:spPr>
        <p:txBody>
          <a:bodyPr/>
          <a:lstStyle/>
          <a:p>
            <a:pPr>
              <a:lnSpc>
                <a:spcPct val="150000"/>
              </a:lnSpc>
            </a:pPr>
            <a:r>
              <a:rPr lang="en-US" dirty="0"/>
              <a:t>Easy to </a:t>
            </a:r>
            <a:r>
              <a:rPr lang="en-US" dirty="0">
                <a:latin typeface="Inter Light" panose="02000503000000020004" pitchFamily="2" charset="0"/>
                <a:ea typeface="Inter Light" panose="02000503000000020004" pitchFamily="2" charset="0"/>
              </a:rPr>
              <a:t>use (ML researchers often != software engineers)</a:t>
            </a:r>
          </a:p>
          <a:p>
            <a:pPr>
              <a:lnSpc>
                <a:spcPct val="150000"/>
              </a:lnSpc>
            </a:pPr>
            <a:r>
              <a:rPr lang="en-US" dirty="0"/>
              <a:t>Massive community </a:t>
            </a:r>
            <a:r>
              <a:rPr lang="en-US" dirty="0">
                <a:latin typeface="Inter Light" panose="02000503000000020004" pitchFamily="2" charset="0"/>
                <a:ea typeface="Inter Light" panose="02000503000000020004" pitchFamily="2" charset="0"/>
              </a:rPr>
              <a:t>(easy to find answers to questions)</a:t>
            </a:r>
          </a:p>
          <a:p>
            <a:pPr>
              <a:lnSpc>
                <a:spcPct val="150000"/>
              </a:lnSpc>
            </a:pPr>
            <a:r>
              <a:rPr lang="en-US" dirty="0"/>
              <a:t>Extensive libraries and frameworks </a:t>
            </a:r>
            <a:r>
              <a:rPr lang="en-US" dirty="0">
                <a:latin typeface="Inter Light" panose="02000503000000020004" pitchFamily="2" charset="0"/>
                <a:ea typeface="Inter Light" panose="02000503000000020004" pitchFamily="2" charset="0"/>
              </a:rPr>
              <a:t>(don’t need to invent to use)</a:t>
            </a:r>
          </a:p>
        </p:txBody>
      </p:sp>
      <p:pic>
        <p:nvPicPr>
          <p:cNvPr id="4" name="Picture 3">
            <a:extLst>
              <a:ext uri="{FF2B5EF4-FFF2-40B4-BE49-F238E27FC236}">
                <a16:creationId xmlns:a16="http://schemas.microsoft.com/office/drawing/2014/main" id="{DFD4FD45-DB50-53F7-11E2-F90361D60E3A}"/>
              </a:ext>
            </a:extLst>
          </p:cNvPr>
          <p:cNvPicPr>
            <a:picLocks noChangeAspect="1"/>
          </p:cNvPicPr>
          <p:nvPr/>
        </p:nvPicPr>
        <p:blipFill>
          <a:blip r:embed="rId4"/>
          <a:stretch>
            <a:fillRect/>
          </a:stretch>
        </p:blipFill>
        <p:spPr>
          <a:xfrm>
            <a:off x="746760" y="3958164"/>
            <a:ext cx="3402330" cy="629198"/>
          </a:xfrm>
          <a:prstGeom prst="rect">
            <a:avLst/>
          </a:prstGeom>
        </p:spPr>
      </p:pic>
      <p:pic>
        <p:nvPicPr>
          <p:cNvPr id="6" name="Picture 5">
            <a:extLst>
              <a:ext uri="{FF2B5EF4-FFF2-40B4-BE49-F238E27FC236}">
                <a16:creationId xmlns:a16="http://schemas.microsoft.com/office/drawing/2014/main" id="{A7953586-7333-59B0-A1E9-458993552231}"/>
              </a:ext>
            </a:extLst>
          </p:cNvPr>
          <p:cNvPicPr>
            <a:picLocks noChangeAspect="1"/>
          </p:cNvPicPr>
          <p:nvPr/>
        </p:nvPicPr>
        <p:blipFill>
          <a:blip r:embed="rId5"/>
          <a:stretch>
            <a:fillRect/>
          </a:stretch>
        </p:blipFill>
        <p:spPr>
          <a:xfrm>
            <a:off x="5118734" y="3828155"/>
            <a:ext cx="2632545" cy="889215"/>
          </a:xfrm>
          <a:prstGeom prst="rect">
            <a:avLst/>
          </a:prstGeom>
        </p:spPr>
      </p:pic>
      <p:pic>
        <p:nvPicPr>
          <p:cNvPr id="7" name="Picture 6">
            <a:extLst>
              <a:ext uri="{FF2B5EF4-FFF2-40B4-BE49-F238E27FC236}">
                <a16:creationId xmlns:a16="http://schemas.microsoft.com/office/drawing/2014/main" id="{AD067A5D-8FDC-00FC-BB3C-55D828918FF6}"/>
              </a:ext>
            </a:extLst>
          </p:cNvPr>
          <p:cNvPicPr>
            <a:picLocks noChangeAspect="1"/>
          </p:cNvPicPr>
          <p:nvPr/>
        </p:nvPicPr>
        <p:blipFill>
          <a:blip r:embed="rId6"/>
          <a:stretch>
            <a:fillRect/>
          </a:stretch>
        </p:blipFill>
        <p:spPr>
          <a:xfrm>
            <a:off x="1470660" y="4828859"/>
            <a:ext cx="1783080" cy="961465"/>
          </a:xfrm>
          <a:prstGeom prst="rect">
            <a:avLst/>
          </a:prstGeom>
        </p:spPr>
      </p:pic>
      <p:pic>
        <p:nvPicPr>
          <p:cNvPr id="8" name="Picture 7">
            <a:extLst>
              <a:ext uri="{FF2B5EF4-FFF2-40B4-BE49-F238E27FC236}">
                <a16:creationId xmlns:a16="http://schemas.microsoft.com/office/drawing/2014/main" id="{64A4AC7F-1CD5-6103-D53C-B5049A3BC076}"/>
              </a:ext>
            </a:extLst>
          </p:cNvPr>
          <p:cNvPicPr>
            <a:picLocks noChangeAspect="1"/>
          </p:cNvPicPr>
          <p:nvPr/>
        </p:nvPicPr>
        <p:blipFill>
          <a:blip r:embed="rId7"/>
          <a:stretch>
            <a:fillRect/>
          </a:stretch>
        </p:blipFill>
        <p:spPr>
          <a:xfrm>
            <a:off x="4149090" y="4652367"/>
            <a:ext cx="1063253" cy="1314450"/>
          </a:xfrm>
          <a:prstGeom prst="rect">
            <a:avLst/>
          </a:prstGeom>
        </p:spPr>
      </p:pic>
      <p:pic>
        <p:nvPicPr>
          <p:cNvPr id="9" name="Picture 8">
            <a:extLst>
              <a:ext uri="{FF2B5EF4-FFF2-40B4-BE49-F238E27FC236}">
                <a16:creationId xmlns:a16="http://schemas.microsoft.com/office/drawing/2014/main" id="{D068E5BF-F764-0D4D-D5C9-88A0A4C2B232}"/>
              </a:ext>
            </a:extLst>
          </p:cNvPr>
          <p:cNvPicPr>
            <a:picLocks noChangeAspect="1"/>
          </p:cNvPicPr>
          <p:nvPr/>
        </p:nvPicPr>
        <p:blipFill>
          <a:blip r:embed="rId8"/>
          <a:stretch>
            <a:fillRect/>
          </a:stretch>
        </p:blipFill>
        <p:spPr>
          <a:xfrm>
            <a:off x="8521491" y="3840666"/>
            <a:ext cx="2632545" cy="811701"/>
          </a:xfrm>
          <a:prstGeom prst="rect">
            <a:avLst/>
          </a:prstGeom>
        </p:spPr>
      </p:pic>
      <p:pic>
        <p:nvPicPr>
          <p:cNvPr id="10" name="Picture 9">
            <a:extLst>
              <a:ext uri="{FF2B5EF4-FFF2-40B4-BE49-F238E27FC236}">
                <a16:creationId xmlns:a16="http://schemas.microsoft.com/office/drawing/2014/main" id="{33C156CD-191E-26AF-ED4A-41027E4AD272}"/>
              </a:ext>
            </a:extLst>
          </p:cNvPr>
          <p:cNvPicPr>
            <a:picLocks noChangeAspect="1"/>
          </p:cNvPicPr>
          <p:nvPr/>
        </p:nvPicPr>
        <p:blipFill>
          <a:blip r:embed="rId9"/>
          <a:stretch>
            <a:fillRect/>
          </a:stretch>
        </p:blipFill>
        <p:spPr>
          <a:xfrm>
            <a:off x="5950380" y="4922736"/>
            <a:ext cx="4031820" cy="978038"/>
          </a:xfrm>
          <a:prstGeom prst="rect">
            <a:avLst/>
          </a:prstGeom>
        </p:spPr>
      </p:pic>
      <p:pic>
        <p:nvPicPr>
          <p:cNvPr id="12" name="Picture 11">
            <a:extLst>
              <a:ext uri="{FF2B5EF4-FFF2-40B4-BE49-F238E27FC236}">
                <a16:creationId xmlns:a16="http://schemas.microsoft.com/office/drawing/2014/main" id="{440BFFEC-AEE7-F0D3-E666-FF66B8D6C8D6}"/>
              </a:ext>
            </a:extLst>
          </p:cNvPr>
          <p:cNvPicPr>
            <a:picLocks noChangeAspect="1"/>
          </p:cNvPicPr>
          <p:nvPr/>
        </p:nvPicPr>
        <p:blipFill>
          <a:blip r:embed="rId10"/>
          <a:stretch>
            <a:fillRect/>
          </a:stretch>
        </p:blipFill>
        <p:spPr>
          <a:xfrm>
            <a:off x="1112520" y="6142880"/>
            <a:ext cx="2415540" cy="485476"/>
          </a:xfrm>
          <a:prstGeom prst="rect">
            <a:avLst/>
          </a:prstGeom>
        </p:spPr>
      </p:pic>
      <p:pic>
        <p:nvPicPr>
          <p:cNvPr id="13" name="Picture 12">
            <a:extLst>
              <a:ext uri="{FF2B5EF4-FFF2-40B4-BE49-F238E27FC236}">
                <a16:creationId xmlns:a16="http://schemas.microsoft.com/office/drawing/2014/main" id="{01C360BE-B28A-E757-0DD7-58A8C5CA0E60}"/>
              </a:ext>
            </a:extLst>
          </p:cNvPr>
          <p:cNvPicPr>
            <a:picLocks noChangeAspect="1"/>
          </p:cNvPicPr>
          <p:nvPr/>
        </p:nvPicPr>
        <p:blipFill>
          <a:blip r:embed="rId11"/>
          <a:stretch>
            <a:fillRect/>
          </a:stretch>
        </p:blipFill>
        <p:spPr>
          <a:xfrm>
            <a:off x="4391025" y="6099643"/>
            <a:ext cx="3409950" cy="556335"/>
          </a:xfrm>
          <a:prstGeom prst="rect">
            <a:avLst/>
          </a:prstGeom>
        </p:spPr>
      </p:pic>
      <p:pic>
        <p:nvPicPr>
          <p:cNvPr id="14" name="Picture 13">
            <a:extLst>
              <a:ext uri="{FF2B5EF4-FFF2-40B4-BE49-F238E27FC236}">
                <a16:creationId xmlns:a16="http://schemas.microsoft.com/office/drawing/2014/main" id="{6BCB47E0-AFEA-8F1F-149F-21B24D66B59C}"/>
              </a:ext>
            </a:extLst>
          </p:cNvPr>
          <p:cNvPicPr>
            <a:picLocks noChangeAspect="1"/>
          </p:cNvPicPr>
          <p:nvPr/>
        </p:nvPicPr>
        <p:blipFill>
          <a:blip r:embed="rId12"/>
          <a:stretch>
            <a:fillRect/>
          </a:stretch>
        </p:blipFill>
        <p:spPr>
          <a:xfrm>
            <a:off x="8716170" y="6012407"/>
            <a:ext cx="2437866" cy="725016"/>
          </a:xfrm>
          <a:prstGeom prst="rect">
            <a:avLst/>
          </a:prstGeom>
        </p:spPr>
      </p:pic>
      <p:sp>
        <p:nvSpPr>
          <p:cNvPr id="11" name="TextBox 10">
            <a:extLst>
              <a:ext uri="{FF2B5EF4-FFF2-40B4-BE49-F238E27FC236}">
                <a16:creationId xmlns:a16="http://schemas.microsoft.com/office/drawing/2014/main" id="{DE4F2423-A71F-5DE2-12CA-9B556F59E761}"/>
              </a:ext>
            </a:extLst>
          </p:cNvPr>
          <p:cNvSpPr txBox="1"/>
          <p:nvPr/>
        </p:nvSpPr>
        <p:spPr>
          <a:xfrm>
            <a:off x="0" y="6324601"/>
            <a:ext cx="632732" cy="369332"/>
          </a:xfrm>
          <a:prstGeom prst="rect">
            <a:avLst/>
          </a:prstGeom>
          <a:noFill/>
        </p:spPr>
        <p:txBody>
          <a:bodyPr wrap="square" rtlCol="0">
            <a:spAutoFit/>
          </a:bodyPr>
          <a:lstStyle/>
          <a:p>
            <a:r>
              <a:rPr lang="en-US" dirty="0">
                <a:solidFill>
                  <a:schemeClr val="bg1"/>
                </a:solidFill>
                <a:latin typeface="Inter" panose="02000503000000020004" pitchFamily="2" charset="0"/>
                <a:ea typeface="Inter" panose="02000503000000020004" pitchFamily="2" charset="0"/>
              </a:rPr>
              <a:t>10</a:t>
            </a:r>
          </a:p>
        </p:txBody>
      </p:sp>
    </p:spTree>
    <p:extLst>
      <p:ext uri="{BB962C8B-B14F-4D97-AF65-F5344CB8AC3E}">
        <p14:creationId xmlns:p14="http://schemas.microsoft.com/office/powerpoint/2010/main" val="39306029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55AC7-22CF-3785-C233-9268389ADB61}"/>
              </a:ext>
            </a:extLst>
          </p:cNvPr>
          <p:cNvPicPr>
            <a:picLocks noChangeAspect="1"/>
          </p:cNvPicPr>
          <p:nvPr/>
        </p:nvPicPr>
        <p:blipFill>
          <a:blip r:embed="rId2"/>
          <a:stretch>
            <a:fillRect/>
          </a:stretch>
        </p:blipFill>
        <p:spPr>
          <a:xfrm>
            <a:off x="264404" y="5962"/>
            <a:ext cx="11270255" cy="6852038"/>
          </a:xfrm>
          <a:prstGeom prst="rect">
            <a:avLst/>
          </a:prstGeom>
        </p:spPr>
      </p:pic>
    </p:spTree>
    <p:extLst>
      <p:ext uri="{BB962C8B-B14F-4D97-AF65-F5344CB8AC3E}">
        <p14:creationId xmlns:p14="http://schemas.microsoft.com/office/powerpoint/2010/main" val="21851593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BBF8534-F1C6-A480-817F-4BA1B374988D}"/>
              </a:ext>
            </a:extLst>
          </p:cNvPr>
          <p:cNvGrpSpPr/>
          <p:nvPr/>
        </p:nvGrpSpPr>
        <p:grpSpPr>
          <a:xfrm>
            <a:off x="1120463" y="-90152"/>
            <a:ext cx="8255357" cy="6948152"/>
            <a:chOff x="-538114" y="1893194"/>
            <a:chExt cx="4981325" cy="4564492"/>
          </a:xfrm>
        </p:grpSpPr>
        <p:pic>
          <p:nvPicPr>
            <p:cNvPr id="4" name="Picture 3">
              <a:extLst>
                <a:ext uri="{FF2B5EF4-FFF2-40B4-BE49-F238E27FC236}">
                  <a16:creationId xmlns:a16="http://schemas.microsoft.com/office/drawing/2014/main" id="{F5455AC7-22CF-3785-C233-9268389ADB61}"/>
                </a:ext>
              </a:extLst>
            </p:cNvPr>
            <p:cNvPicPr>
              <a:picLocks noChangeAspect="1"/>
            </p:cNvPicPr>
            <p:nvPr/>
          </p:nvPicPr>
          <p:blipFill rotWithShape="1">
            <a:blip r:embed="rId2"/>
            <a:srcRect t="27543" r="62922" b="5842"/>
            <a:stretch/>
          </p:blipFill>
          <p:spPr>
            <a:xfrm>
              <a:off x="264404" y="1893194"/>
              <a:ext cx="4178807" cy="4564492"/>
            </a:xfrm>
            <a:prstGeom prst="rect">
              <a:avLst/>
            </a:prstGeom>
          </p:spPr>
        </p:pic>
        <p:sp>
          <p:nvSpPr>
            <p:cNvPr id="2" name="Title 1">
              <a:extLst>
                <a:ext uri="{FF2B5EF4-FFF2-40B4-BE49-F238E27FC236}">
                  <a16:creationId xmlns:a16="http://schemas.microsoft.com/office/drawing/2014/main" id="{7D0EB046-E348-00B3-1E29-A53819E99E0F}"/>
                </a:ext>
              </a:extLst>
            </p:cNvPr>
            <p:cNvSpPr txBox="1">
              <a:spLocks/>
            </p:cNvSpPr>
            <p:nvPr/>
          </p:nvSpPr>
          <p:spPr>
            <a:xfrm>
              <a:off x="-538112" y="5849583"/>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Table</a:t>
              </a:r>
            </a:p>
          </p:txBody>
        </p:sp>
        <p:sp>
          <p:nvSpPr>
            <p:cNvPr id="5" name="Title 1">
              <a:extLst>
                <a:ext uri="{FF2B5EF4-FFF2-40B4-BE49-F238E27FC236}">
                  <a16:creationId xmlns:a16="http://schemas.microsoft.com/office/drawing/2014/main" id="{FAF90CFA-1853-0A36-EC72-17D363ABD8AB}"/>
                </a:ext>
              </a:extLst>
            </p:cNvPr>
            <p:cNvSpPr txBox="1">
              <a:spLocks/>
            </p:cNvSpPr>
            <p:nvPr/>
          </p:nvSpPr>
          <p:spPr>
            <a:xfrm>
              <a:off x="-538112" y="5145217"/>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Audio</a:t>
              </a:r>
            </a:p>
          </p:txBody>
        </p:sp>
        <p:sp>
          <p:nvSpPr>
            <p:cNvPr id="6" name="Title 1">
              <a:extLst>
                <a:ext uri="{FF2B5EF4-FFF2-40B4-BE49-F238E27FC236}">
                  <a16:creationId xmlns:a16="http://schemas.microsoft.com/office/drawing/2014/main" id="{77B72466-BB8C-889B-B132-0315B47FD380}"/>
                </a:ext>
              </a:extLst>
            </p:cNvPr>
            <p:cNvSpPr txBox="1">
              <a:spLocks/>
            </p:cNvSpPr>
            <p:nvPr/>
          </p:nvSpPr>
          <p:spPr>
            <a:xfrm>
              <a:off x="-538113" y="413680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Text</a:t>
              </a:r>
            </a:p>
          </p:txBody>
        </p:sp>
        <p:sp>
          <p:nvSpPr>
            <p:cNvPr id="7" name="Title 1">
              <a:extLst>
                <a:ext uri="{FF2B5EF4-FFF2-40B4-BE49-F238E27FC236}">
                  <a16:creationId xmlns:a16="http://schemas.microsoft.com/office/drawing/2014/main" id="{DA734D46-1173-1776-6DB1-187537911606}"/>
                </a:ext>
              </a:extLst>
            </p:cNvPr>
            <p:cNvSpPr txBox="1">
              <a:spLocks/>
            </p:cNvSpPr>
            <p:nvPr/>
          </p:nvSpPr>
          <p:spPr>
            <a:xfrm>
              <a:off x="-538114" y="272120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Image/</a:t>
              </a:r>
            </a:p>
            <a:p>
              <a:pPr algn="ctr"/>
              <a:r>
                <a:rPr lang="en-US" sz="3000" dirty="0">
                  <a:gradFill>
                    <a:gsLst>
                      <a:gs pos="0">
                        <a:schemeClr val="tx1"/>
                      </a:gs>
                      <a:gs pos="100000">
                        <a:srgbClr val="A7B5FF"/>
                      </a:gs>
                    </a:gsLst>
                    <a:lin ang="2700000" scaled="0"/>
                  </a:gradFill>
                </a:rPr>
                <a:t>Video</a:t>
              </a:r>
            </a:p>
          </p:txBody>
        </p:sp>
      </p:grpSp>
    </p:spTree>
    <p:extLst>
      <p:ext uri="{BB962C8B-B14F-4D97-AF65-F5344CB8AC3E}">
        <p14:creationId xmlns:p14="http://schemas.microsoft.com/office/powerpoint/2010/main" val="11239411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Table Data</a:t>
            </a:r>
          </a:p>
        </p:txBody>
      </p:sp>
      <p:sp>
        <p:nvSpPr>
          <p:cNvPr id="2" name="TextBox 1">
            <a:extLst>
              <a:ext uri="{FF2B5EF4-FFF2-40B4-BE49-F238E27FC236}">
                <a16:creationId xmlns:a16="http://schemas.microsoft.com/office/drawing/2014/main" id="{9FEFCE0D-5833-C4BF-E897-A6EEFB7725B4}"/>
              </a:ext>
            </a:extLst>
          </p:cNvPr>
          <p:cNvSpPr txBox="1"/>
          <p:nvPr/>
        </p:nvSpPr>
        <p:spPr>
          <a:xfrm>
            <a:off x="0" y="6324601"/>
            <a:ext cx="632732" cy="430887"/>
          </a:xfrm>
          <a:prstGeom prst="rect">
            <a:avLst/>
          </a:prstGeom>
          <a:noFill/>
        </p:spPr>
        <p:txBody>
          <a:bodyPr wrap="square" rtlCol="0">
            <a:spAutoFit/>
          </a:bodyPr>
          <a:lstStyle/>
          <a:p>
            <a:r>
              <a:rPr lang="en-US" sz="2200" dirty="0">
                <a:solidFill>
                  <a:schemeClr val="bg1"/>
                </a:solidFill>
                <a:latin typeface="Inter" panose="02000503000000020004" pitchFamily="2" charset="0"/>
                <a:ea typeface="Inter" panose="02000503000000020004" pitchFamily="2" charset="0"/>
              </a:rPr>
              <a:t>12</a:t>
            </a:r>
          </a:p>
        </p:txBody>
      </p:sp>
    </p:spTree>
    <p:extLst>
      <p:ext uri="{BB962C8B-B14F-4D97-AF65-F5344CB8AC3E}">
        <p14:creationId xmlns:p14="http://schemas.microsoft.com/office/powerpoint/2010/main" val="8826320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6DF2F5AE-235C-62E7-6662-2046D3BC259C}"/>
              </a:ext>
            </a:extLst>
          </p:cNvPr>
          <p:cNvPicPr>
            <a:picLocks noChangeAspect="1"/>
          </p:cNvPicPr>
          <p:nvPr/>
        </p:nvPicPr>
        <p:blipFill>
          <a:blip r:embed="rId3"/>
          <a:stretch>
            <a:fillRect/>
          </a:stretch>
        </p:blipFill>
        <p:spPr>
          <a:xfrm>
            <a:off x="516467" y="1172149"/>
            <a:ext cx="11477838" cy="3720570"/>
          </a:xfrm>
          <a:prstGeom prst="rect">
            <a:avLst/>
          </a:prstGeom>
        </p:spPr>
      </p:pic>
      <p:sp>
        <p:nvSpPr>
          <p:cNvPr id="11" name="TextBox 10">
            <a:extLst>
              <a:ext uri="{FF2B5EF4-FFF2-40B4-BE49-F238E27FC236}">
                <a16:creationId xmlns:a16="http://schemas.microsoft.com/office/drawing/2014/main" id="{DB856EAE-25BC-ADA3-6BFD-EC2DB46F5D7A}"/>
              </a:ext>
            </a:extLst>
          </p:cNvPr>
          <p:cNvSpPr txBox="1"/>
          <p:nvPr/>
        </p:nvSpPr>
        <p:spPr>
          <a:xfrm>
            <a:off x="516467" y="5132798"/>
            <a:ext cx="11477838" cy="630942"/>
          </a:xfrm>
          <a:prstGeom prst="rect">
            <a:avLst/>
          </a:prstGeom>
          <a:noFill/>
        </p:spPr>
        <p:txBody>
          <a:bodyPr wrap="square">
            <a:spAutoFit/>
          </a:bodyPr>
          <a:lstStyle/>
          <a:p>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https://</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archive.ics.uci.edu</a:t>
            </a: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/dataset/186/</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wine+quality</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4403673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rotWithShape="1">
          <a:blip r:embed="rId2"/>
          <a:srcRect b="85383"/>
          <a:stretch/>
        </p:blipFill>
        <p:spPr>
          <a:xfrm>
            <a:off x="2209800" y="275600"/>
            <a:ext cx="7772400" cy="921830"/>
          </a:xfrm>
          <a:prstGeom prst="rect">
            <a:avLst/>
          </a:prstGeom>
        </p:spPr>
      </p:pic>
    </p:spTree>
    <p:extLst>
      <p:ext uri="{BB962C8B-B14F-4D97-AF65-F5344CB8AC3E}">
        <p14:creationId xmlns:p14="http://schemas.microsoft.com/office/powerpoint/2010/main" val="2472413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2" name="Picture 1">
            <a:extLst>
              <a:ext uri="{FF2B5EF4-FFF2-40B4-BE49-F238E27FC236}">
                <a16:creationId xmlns:a16="http://schemas.microsoft.com/office/drawing/2014/main" id="{EBCA0276-7E42-08DB-47AC-2E2FE9F40731}"/>
              </a:ext>
            </a:extLst>
          </p:cNvPr>
          <p:cNvPicPr>
            <a:picLocks noChangeAspect="1"/>
          </p:cNvPicPr>
          <p:nvPr/>
        </p:nvPicPr>
        <p:blipFill>
          <a:blip r:embed="rId3"/>
          <a:stretch>
            <a:fillRect/>
          </a:stretch>
        </p:blipFill>
        <p:spPr>
          <a:xfrm>
            <a:off x="914400" y="126085"/>
            <a:ext cx="10123714" cy="6675905"/>
          </a:xfrm>
          <a:prstGeom prst="rect">
            <a:avLst/>
          </a:prstGeom>
        </p:spPr>
      </p:pic>
    </p:spTree>
    <p:extLst>
      <p:ext uri="{BB962C8B-B14F-4D97-AF65-F5344CB8AC3E}">
        <p14:creationId xmlns:p14="http://schemas.microsoft.com/office/powerpoint/2010/main" val="22689008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C6538-8460-F5A4-3BCB-361AF1AE1565}"/>
              </a:ext>
            </a:extLst>
          </p:cNvPr>
          <p:cNvPicPr>
            <a:picLocks noChangeAspect="1"/>
          </p:cNvPicPr>
          <p:nvPr/>
        </p:nvPicPr>
        <p:blipFill>
          <a:blip r:embed="rId2"/>
          <a:stretch>
            <a:fillRect/>
          </a:stretch>
        </p:blipFill>
        <p:spPr>
          <a:xfrm>
            <a:off x="966875" y="190457"/>
            <a:ext cx="10258250" cy="5425035"/>
          </a:xfrm>
          <a:prstGeom prst="rect">
            <a:avLst/>
          </a:prstGeom>
        </p:spPr>
      </p:pic>
      <p:sp>
        <p:nvSpPr>
          <p:cNvPr id="3" name="TextBox 2">
            <a:extLst>
              <a:ext uri="{FF2B5EF4-FFF2-40B4-BE49-F238E27FC236}">
                <a16:creationId xmlns:a16="http://schemas.microsoft.com/office/drawing/2014/main" id="{76B1CA0D-A65F-89C0-BA31-4BB661F14430}"/>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Regression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Quality</a:t>
            </a:r>
          </a:p>
        </p:txBody>
      </p:sp>
    </p:spTree>
    <p:extLst>
      <p:ext uri="{BB962C8B-B14F-4D97-AF65-F5344CB8AC3E}">
        <p14:creationId xmlns:p14="http://schemas.microsoft.com/office/powerpoint/2010/main" val="31524255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
        <p:nvSpPr>
          <p:cNvPr id="2" name="TextBox 1">
            <a:extLst>
              <a:ext uri="{FF2B5EF4-FFF2-40B4-BE49-F238E27FC236}">
                <a16:creationId xmlns:a16="http://schemas.microsoft.com/office/drawing/2014/main" id="{CDE089ED-F7C8-48EE-25EC-833793B0D6B6}"/>
              </a:ext>
            </a:extLst>
          </p:cNvPr>
          <p:cNvSpPr txBox="1"/>
          <p:nvPr/>
        </p:nvSpPr>
        <p:spPr>
          <a:xfrm>
            <a:off x="0" y="6324601"/>
            <a:ext cx="632732" cy="430887"/>
          </a:xfrm>
          <a:prstGeom prst="rect">
            <a:avLst/>
          </a:prstGeom>
          <a:noFill/>
        </p:spPr>
        <p:txBody>
          <a:bodyPr wrap="square" rtlCol="0">
            <a:spAutoFit/>
          </a:bodyPr>
          <a:lstStyle/>
          <a:p>
            <a:r>
              <a:rPr lang="en-US" sz="2200" dirty="0">
                <a:solidFill>
                  <a:schemeClr val="bg1"/>
                </a:solidFill>
                <a:latin typeface="Inter" panose="02000503000000020004" pitchFamily="2" charset="0"/>
                <a:ea typeface="Inter" panose="02000503000000020004" pitchFamily="2" charset="0"/>
              </a:rPr>
              <a:t>14</a:t>
            </a:r>
          </a:p>
        </p:txBody>
      </p:sp>
    </p:spTree>
    <p:extLst>
      <p:ext uri="{BB962C8B-B14F-4D97-AF65-F5344CB8AC3E}">
        <p14:creationId xmlns:p14="http://schemas.microsoft.com/office/powerpoint/2010/main" val="24686770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8F44F-293B-2B9E-BD29-8145925CCAD6}"/>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Colour</a:t>
            </a:r>
          </a:p>
        </p:txBody>
      </p:sp>
      <p:pic>
        <p:nvPicPr>
          <p:cNvPr id="4" name="Picture 3">
            <a:extLst>
              <a:ext uri="{FF2B5EF4-FFF2-40B4-BE49-F238E27FC236}">
                <a16:creationId xmlns:a16="http://schemas.microsoft.com/office/drawing/2014/main" id="{B1DBC157-CDD9-8733-F373-9B9EA6A79E3C}"/>
              </a:ext>
            </a:extLst>
          </p:cNvPr>
          <p:cNvPicPr>
            <a:picLocks noChangeAspect="1"/>
          </p:cNvPicPr>
          <p:nvPr/>
        </p:nvPicPr>
        <p:blipFill>
          <a:blip r:embed="rId2"/>
          <a:stretch>
            <a:fillRect/>
          </a:stretch>
        </p:blipFill>
        <p:spPr>
          <a:xfrm>
            <a:off x="757070" y="101764"/>
            <a:ext cx="10549218" cy="5590431"/>
          </a:xfrm>
          <a:prstGeom prst="rect">
            <a:avLst/>
          </a:prstGeom>
        </p:spPr>
      </p:pic>
    </p:spTree>
    <p:extLst>
      <p:ext uri="{BB962C8B-B14F-4D97-AF65-F5344CB8AC3E}">
        <p14:creationId xmlns:p14="http://schemas.microsoft.com/office/powerpoint/2010/main" val="33609779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166855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78DBE-5E55-47BA-ECE4-46D76541AA39}"/>
              </a:ext>
            </a:extLst>
          </p:cNvPr>
          <p:cNvPicPr>
            <a:picLocks noChangeAspect="1"/>
          </p:cNvPicPr>
          <p:nvPr/>
        </p:nvPicPr>
        <p:blipFill>
          <a:blip r:embed="rId2"/>
          <a:stretch>
            <a:fillRect/>
          </a:stretch>
        </p:blipFill>
        <p:spPr>
          <a:xfrm>
            <a:off x="2479069" y="424876"/>
            <a:ext cx="6975677" cy="6008247"/>
          </a:xfrm>
          <a:prstGeom prst="rect">
            <a:avLst/>
          </a:prstGeom>
        </p:spPr>
      </p:pic>
    </p:spTree>
    <p:extLst>
      <p:ext uri="{BB962C8B-B14F-4D97-AF65-F5344CB8AC3E}">
        <p14:creationId xmlns:p14="http://schemas.microsoft.com/office/powerpoint/2010/main" val="27602551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422D17E-ABDF-CD35-FD31-17712A51B2B9}"/>
              </a:ext>
            </a:extLst>
          </p:cNvPr>
          <p:cNvGrpSpPr/>
          <p:nvPr/>
        </p:nvGrpSpPr>
        <p:grpSpPr>
          <a:xfrm>
            <a:off x="1500140" y="927482"/>
            <a:ext cx="9191720" cy="3919939"/>
            <a:chOff x="2920837" y="1224938"/>
            <a:chExt cx="8233232" cy="3462739"/>
          </a:xfrm>
        </p:grpSpPr>
        <p:pic>
          <p:nvPicPr>
            <p:cNvPr id="4" name="Picture 3">
              <a:extLst>
                <a:ext uri="{FF2B5EF4-FFF2-40B4-BE49-F238E27FC236}">
                  <a16:creationId xmlns:a16="http://schemas.microsoft.com/office/drawing/2014/main" id="{0FDF4E1F-62AA-0E0F-ADE8-59D952FBFB30}"/>
                </a:ext>
              </a:extLst>
            </p:cNvPr>
            <p:cNvPicPr>
              <a:picLocks noChangeAspect="1"/>
            </p:cNvPicPr>
            <p:nvPr/>
          </p:nvPicPr>
          <p:blipFill>
            <a:blip r:embed="rId2"/>
            <a:stretch>
              <a:fillRect/>
            </a:stretch>
          </p:blipFill>
          <p:spPr>
            <a:xfrm>
              <a:off x="2920837" y="2170322"/>
              <a:ext cx="8233232" cy="2517355"/>
            </a:xfrm>
            <a:prstGeom prst="rect">
              <a:avLst/>
            </a:prstGeom>
          </p:spPr>
        </p:pic>
        <p:pic>
          <p:nvPicPr>
            <p:cNvPr id="5" name="Picture 4">
              <a:extLst>
                <a:ext uri="{FF2B5EF4-FFF2-40B4-BE49-F238E27FC236}">
                  <a16:creationId xmlns:a16="http://schemas.microsoft.com/office/drawing/2014/main" id="{8235E0CD-FB18-7114-2302-8BAC657CD442}"/>
                </a:ext>
              </a:extLst>
            </p:cNvPr>
            <p:cNvPicPr>
              <a:picLocks noChangeAspect="1"/>
            </p:cNvPicPr>
            <p:nvPr/>
          </p:nvPicPr>
          <p:blipFill rotWithShape="1">
            <a:blip r:embed="rId3"/>
            <a:srcRect b="20621"/>
            <a:stretch/>
          </p:blipFill>
          <p:spPr>
            <a:xfrm>
              <a:off x="2920837" y="1224938"/>
              <a:ext cx="3092343" cy="945385"/>
            </a:xfrm>
            <a:prstGeom prst="rect">
              <a:avLst/>
            </a:prstGeom>
          </p:spPr>
        </p:pic>
      </p:grpSp>
    </p:spTree>
    <p:extLst>
      <p:ext uri="{BB962C8B-B14F-4D97-AF65-F5344CB8AC3E}">
        <p14:creationId xmlns:p14="http://schemas.microsoft.com/office/powerpoint/2010/main" val="10957232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4ED084-2CBF-AE26-BF38-E2AB1383BD73}"/>
              </a:ext>
            </a:extLst>
          </p:cNvPr>
          <p:cNvPicPr>
            <a:picLocks noChangeAspect="1"/>
          </p:cNvPicPr>
          <p:nvPr/>
        </p:nvPicPr>
        <p:blipFill>
          <a:blip r:embed="rId2"/>
          <a:stretch>
            <a:fillRect/>
          </a:stretch>
        </p:blipFill>
        <p:spPr>
          <a:xfrm>
            <a:off x="546253" y="219625"/>
            <a:ext cx="10712986" cy="6418750"/>
          </a:xfrm>
          <a:prstGeom prst="rect">
            <a:avLst/>
          </a:prstGeom>
        </p:spPr>
      </p:pic>
    </p:spTree>
    <p:extLst>
      <p:ext uri="{BB962C8B-B14F-4D97-AF65-F5344CB8AC3E}">
        <p14:creationId xmlns:p14="http://schemas.microsoft.com/office/powerpoint/2010/main" val="10129470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151336-9052-48AC-30BC-6FC7B80BA207}"/>
              </a:ext>
            </a:extLst>
          </p:cNvPr>
          <p:cNvPicPr>
            <a:picLocks noChangeAspect="1"/>
          </p:cNvPicPr>
          <p:nvPr/>
        </p:nvPicPr>
        <p:blipFill>
          <a:blip r:embed="rId2"/>
          <a:stretch>
            <a:fillRect/>
          </a:stretch>
        </p:blipFill>
        <p:spPr>
          <a:xfrm>
            <a:off x="537407" y="179889"/>
            <a:ext cx="10602817" cy="6498221"/>
          </a:xfrm>
          <a:prstGeom prst="rect">
            <a:avLst/>
          </a:prstGeom>
        </p:spPr>
      </p:pic>
    </p:spTree>
    <p:extLst>
      <p:ext uri="{BB962C8B-B14F-4D97-AF65-F5344CB8AC3E}">
        <p14:creationId xmlns:p14="http://schemas.microsoft.com/office/powerpoint/2010/main" val="969626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3"/>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Image / Video Data</a:t>
            </a:r>
          </a:p>
        </p:txBody>
      </p:sp>
      <p:sp>
        <p:nvSpPr>
          <p:cNvPr id="3" name="TextBox 2">
            <a:extLst>
              <a:ext uri="{FF2B5EF4-FFF2-40B4-BE49-F238E27FC236}">
                <a16:creationId xmlns:a16="http://schemas.microsoft.com/office/drawing/2014/main" id="{A643705E-734B-29F1-132C-B5C986CD1A71}"/>
              </a:ext>
            </a:extLst>
          </p:cNvPr>
          <p:cNvSpPr txBox="1"/>
          <p:nvPr/>
        </p:nvSpPr>
        <p:spPr>
          <a:xfrm>
            <a:off x="76200" y="6357648"/>
            <a:ext cx="6096000"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15</a:t>
            </a:r>
          </a:p>
        </p:txBody>
      </p:sp>
    </p:spTree>
    <p:extLst>
      <p:ext uri="{BB962C8B-B14F-4D97-AF65-F5344CB8AC3E}">
        <p14:creationId xmlns:p14="http://schemas.microsoft.com/office/powerpoint/2010/main" val="1950020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rotWithShape="1">
          <a:blip r:embed="rId2"/>
          <a:srcRect b="71921"/>
          <a:stretch/>
        </p:blipFill>
        <p:spPr>
          <a:xfrm>
            <a:off x="2209800" y="275599"/>
            <a:ext cx="7772400" cy="1770915"/>
          </a:xfrm>
          <a:prstGeom prst="rect">
            <a:avLst/>
          </a:prstGeom>
        </p:spPr>
      </p:pic>
    </p:spTree>
    <p:extLst>
      <p:ext uri="{BB962C8B-B14F-4D97-AF65-F5344CB8AC3E}">
        <p14:creationId xmlns:p14="http://schemas.microsoft.com/office/powerpoint/2010/main" val="11602646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1F47AA-D008-3059-7CFF-5BA225F6192F}"/>
              </a:ext>
            </a:extLst>
          </p:cNvPr>
          <p:cNvPicPr>
            <a:picLocks noChangeAspect="1"/>
          </p:cNvPicPr>
          <p:nvPr/>
        </p:nvPicPr>
        <p:blipFill>
          <a:blip r:embed="rId2"/>
          <a:stretch>
            <a:fillRect/>
          </a:stretch>
        </p:blipFill>
        <p:spPr>
          <a:xfrm>
            <a:off x="1217579" y="290041"/>
            <a:ext cx="10368064" cy="6090656"/>
          </a:xfrm>
          <a:prstGeom prst="rect">
            <a:avLst/>
          </a:prstGeom>
        </p:spPr>
      </p:pic>
      <p:sp>
        <p:nvSpPr>
          <p:cNvPr id="5" name="TextBox 4">
            <a:extLst>
              <a:ext uri="{FF2B5EF4-FFF2-40B4-BE49-F238E27FC236}">
                <a16:creationId xmlns:a16="http://schemas.microsoft.com/office/drawing/2014/main" id="{2FFF901D-FED2-B0C6-AA2B-D3166209C895}"/>
              </a:ext>
            </a:extLst>
          </p:cNvPr>
          <p:cNvSpPr txBox="1"/>
          <p:nvPr/>
        </p:nvSpPr>
        <p:spPr>
          <a:xfrm>
            <a:off x="3444493" y="477303"/>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Human error =~ 5%</a:t>
            </a:r>
          </a:p>
        </p:txBody>
      </p:sp>
    </p:spTree>
    <p:extLst>
      <p:ext uri="{BB962C8B-B14F-4D97-AF65-F5344CB8AC3E}">
        <p14:creationId xmlns:p14="http://schemas.microsoft.com/office/powerpoint/2010/main" val="12296589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C3BE70-F8B9-D5AC-007A-00C1EE5CAACC}"/>
              </a:ext>
            </a:extLst>
          </p:cNvPr>
          <p:cNvPicPr>
            <a:picLocks noChangeAspect="1"/>
          </p:cNvPicPr>
          <p:nvPr/>
        </p:nvPicPr>
        <p:blipFill>
          <a:blip r:embed="rId2"/>
          <a:stretch>
            <a:fillRect/>
          </a:stretch>
        </p:blipFill>
        <p:spPr>
          <a:xfrm>
            <a:off x="1577502" y="180418"/>
            <a:ext cx="8879732" cy="6533729"/>
          </a:xfrm>
          <a:prstGeom prst="rect">
            <a:avLst/>
          </a:prstGeom>
        </p:spPr>
      </p:pic>
    </p:spTree>
    <p:extLst>
      <p:ext uri="{BB962C8B-B14F-4D97-AF65-F5344CB8AC3E}">
        <p14:creationId xmlns:p14="http://schemas.microsoft.com/office/powerpoint/2010/main" val="12245488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C4CE44-F9F4-8177-34CB-938C527584CB}"/>
              </a:ext>
            </a:extLst>
          </p:cNvPr>
          <p:cNvPicPr>
            <a:picLocks noChangeAspect="1"/>
          </p:cNvPicPr>
          <p:nvPr/>
        </p:nvPicPr>
        <p:blipFill>
          <a:blip r:embed="rId2"/>
          <a:stretch>
            <a:fillRect/>
          </a:stretch>
        </p:blipFill>
        <p:spPr>
          <a:xfrm>
            <a:off x="525598" y="298429"/>
            <a:ext cx="10686688" cy="6261142"/>
          </a:xfrm>
          <a:prstGeom prst="rect">
            <a:avLst/>
          </a:prstGeom>
        </p:spPr>
      </p:pic>
    </p:spTree>
    <p:extLst>
      <p:ext uri="{BB962C8B-B14F-4D97-AF65-F5344CB8AC3E}">
        <p14:creationId xmlns:p14="http://schemas.microsoft.com/office/powerpoint/2010/main" val="35470085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27F78E-227C-9ACC-712A-6FCF4C64646B}"/>
              </a:ext>
            </a:extLst>
          </p:cNvPr>
          <p:cNvPicPr>
            <a:picLocks noChangeAspect="1"/>
          </p:cNvPicPr>
          <p:nvPr/>
        </p:nvPicPr>
        <p:blipFill>
          <a:blip r:embed="rId2"/>
          <a:stretch>
            <a:fillRect/>
          </a:stretch>
        </p:blipFill>
        <p:spPr>
          <a:xfrm>
            <a:off x="4370487" y="0"/>
            <a:ext cx="2882837" cy="6858000"/>
          </a:xfrm>
          <a:prstGeom prst="rect">
            <a:avLst/>
          </a:prstGeom>
        </p:spPr>
      </p:pic>
    </p:spTree>
    <p:extLst>
      <p:ext uri="{BB962C8B-B14F-4D97-AF65-F5344CB8AC3E}">
        <p14:creationId xmlns:p14="http://schemas.microsoft.com/office/powerpoint/2010/main" val="38577054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1708160"/>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Let’s use a pre-trained convolutional neural network!</a:t>
            </a:r>
          </a:p>
          <a:p>
            <a:pPr algn="ct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and Visual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Search.ipynb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1480589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98FCC2-B693-9603-42B1-6D706892DBAF}"/>
              </a:ext>
            </a:extLst>
          </p:cNvPr>
          <p:cNvPicPr>
            <a:picLocks noChangeAspect="1"/>
          </p:cNvPicPr>
          <p:nvPr/>
        </p:nvPicPr>
        <p:blipFill>
          <a:blip r:embed="rId2"/>
          <a:stretch>
            <a:fillRect/>
          </a:stretch>
        </p:blipFill>
        <p:spPr>
          <a:xfrm>
            <a:off x="354873" y="1348289"/>
            <a:ext cx="11282089" cy="3158397"/>
          </a:xfrm>
          <a:prstGeom prst="rect">
            <a:avLst/>
          </a:prstGeom>
        </p:spPr>
      </p:pic>
    </p:spTree>
    <p:extLst>
      <p:ext uri="{BB962C8B-B14F-4D97-AF65-F5344CB8AC3E}">
        <p14:creationId xmlns:p14="http://schemas.microsoft.com/office/powerpoint/2010/main" val="284313842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D291F5-3A15-2652-606F-D2F9AD7553A3}"/>
              </a:ext>
            </a:extLst>
          </p:cNvPr>
          <p:cNvPicPr>
            <a:picLocks noChangeAspect="1"/>
          </p:cNvPicPr>
          <p:nvPr/>
        </p:nvPicPr>
        <p:blipFill>
          <a:blip r:embed="rId2"/>
          <a:stretch>
            <a:fillRect/>
          </a:stretch>
        </p:blipFill>
        <p:spPr>
          <a:xfrm>
            <a:off x="2919723" y="0"/>
            <a:ext cx="6352553" cy="6858000"/>
          </a:xfrm>
          <a:prstGeom prst="rect">
            <a:avLst/>
          </a:prstGeom>
        </p:spPr>
      </p:pic>
    </p:spTree>
    <p:extLst>
      <p:ext uri="{BB962C8B-B14F-4D97-AF65-F5344CB8AC3E}">
        <p14:creationId xmlns:p14="http://schemas.microsoft.com/office/powerpoint/2010/main" val="2438261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63550C-0691-7283-471B-BD5C05D1ADE4}"/>
              </a:ext>
            </a:extLst>
          </p:cNvPr>
          <p:cNvPicPr>
            <a:picLocks noChangeAspect="1"/>
          </p:cNvPicPr>
          <p:nvPr/>
        </p:nvPicPr>
        <p:blipFill>
          <a:blip r:embed="rId2"/>
          <a:stretch>
            <a:fillRect/>
          </a:stretch>
        </p:blipFill>
        <p:spPr>
          <a:xfrm>
            <a:off x="3214727" y="0"/>
            <a:ext cx="5762546" cy="6858000"/>
          </a:xfrm>
          <a:prstGeom prst="rect">
            <a:avLst/>
          </a:prstGeom>
        </p:spPr>
      </p:pic>
    </p:spTree>
    <p:extLst>
      <p:ext uri="{BB962C8B-B14F-4D97-AF65-F5344CB8AC3E}">
        <p14:creationId xmlns:p14="http://schemas.microsoft.com/office/powerpoint/2010/main" val="2506075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DB2214-2755-075E-3AB7-C9F7DA11ADF0}"/>
              </a:ext>
            </a:extLst>
          </p:cNvPr>
          <p:cNvPicPr>
            <a:picLocks noChangeAspect="1"/>
          </p:cNvPicPr>
          <p:nvPr/>
        </p:nvPicPr>
        <p:blipFill>
          <a:blip r:embed="rId2"/>
          <a:stretch>
            <a:fillRect/>
          </a:stretch>
        </p:blipFill>
        <p:spPr>
          <a:xfrm>
            <a:off x="2814119" y="0"/>
            <a:ext cx="6563762" cy="6858000"/>
          </a:xfrm>
          <a:prstGeom prst="rect">
            <a:avLst/>
          </a:prstGeom>
        </p:spPr>
      </p:pic>
    </p:spTree>
    <p:extLst>
      <p:ext uri="{BB962C8B-B14F-4D97-AF65-F5344CB8AC3E}">
        <p14:creationId xmlns:p14="http://schemas.microsoft.com/office/powerpoint/2010/main" val="20096877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70964E-B577-4AAF-3E92-54115337FD24}"/>
              </a:ext>
            </a:extLst>
          </p:cNvPr>
          <p:cNvPicPr>
            <a:picLocks noChangeAspect="1"/>
          </p:cNvPicPr>
          <p:nvPr/>
        </p:nvPicPr>
        <p:blipFill>
          <a:blip r:embed="rId2"/>
          <a:stretch>
            <a:fillRect/>
          </a:stretch>
        </p:blipFill>
        <p:spPr>
          <a:xfrm>
            <a:off x="2868749" y="0"/>
            <a:ext cx="8548188" cy="6867365"/>
          </a:xfrm>
          <a:prstGeom prst="rect">
            <a:avLst/>
          </a:prstGeom>
        </p:spPr>
      </p:pic>
      <p:sp>
        <p:nvSpPr>
          <p:cNvPr id="4" name="TextBox 3">
            <a:extLst>
              <a:ext uri="{FF2B5EF4-FFF2-40B4-BE49-F238E27FC236}">
                <a16:creationId xmlns:a16="http://schemas.microsoft.com/office/drawing/2014/main" id="{BE742942-8EB7-E981-DBFC-CFAC898A5FA8}"/>
              </a:ext>
            </a:extLst>
          </p:cNvPr>
          <p:cNvSpPr txBox="1"/>
          <p:nvPr/>
        </p:nvSpPr>
        <p:spPr>
          <a:xfrm>
            <a:off x="156754" y="212526"/>
            <a:ext cx="2442755" cy="655564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We want to classify into 8 specific categories</a:t>
            </a:r>
          </a:p>
          <a:p>
            <a:pPr algn="ct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Can’t use pretrained model</a:t>
            </a:r>
          </a:p>
          <a:p>
            <a:pPr algn="ct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Must train our own</a:t>
            </a:r>
          </a:p>
        </p:txBody>
      </p:sp>
    </p:spTree>
    <p:extLst>
      <p:ext uri="{BB962C8B-B14F-4D97-AF65-F5344CB8AC3E}">
        <p14:creationId xmlns:p14="http://schemas.microsoft.com/office/powerpoint/2010/main" val="24676777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rotWithShape="1">
          <a:blip r:embed="rId2"/>
          <a:srcRect b="31704"/>
          <a:stretch/>
        </p:blipFill>
        <p:spPr>
          <a:xfrm>
            <a:off x="2209800" y="275599"/>
            <a:ext cx="7772400" cy="4307287"/>
          </a:xfrm>
          <a:prstGeom prst="rect">
            <a:avLst/>
          </a:prstGeom>
        </p:spPr>
      </p:pic>
    </p:spTree>
    <p:extLst>
      <p:ext uri="{BB962C8B-B14F-4D97-AF65-F5344CB8AC3E}">
        <p14:creationId xmlns:p14="http://schemas.microsoft.com/office/powerpoint/2010/main" val="6013505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2246769"/>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Let’s train our own convolutional neural network</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classify product photos into one of 8 categories</a:t>
            </a:r>
          </a:p>
          <a:p>
            <a:pPr algn="ct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and Visual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Search.ipynb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427539976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4153B3-B124-56FA-D09B-4341B108EFE0}"/>
              </a:ext>
            </a:extLst>
          </p:cNvPr>
          <p:cNvPicPr>
            <a:picLocks noChangeAspect="1"/>
          </p:cNvPicPr>
          <p:nvPr/>
        </p:nvPicPr>
        <p:blipFill>
          <a:blip r:embed="rId2"/>
          <a:stretch>
            <a:fillRect/>
          </a:stretch>
        </p:blipFill>
        <p:spPr>
          <a:xfrm>
            <a:off x="1177066" y="286289"/>
            <a:ext cx="9448074" cy="6254359"/>
          </a:xfrm>
          <a:prstGeom prst="rect">
            <a:avLst/>
          </a:prstGeom>
        </p:spPr>
      </p:pic>
    </p:spTree>
    <p:extLst>
      <p:ext uri="{BB962C8B-B14F-4D97-AF65-F5344CB8AC3E}">
        <p14:creationId xmlns:p14="http://schemas.microsoft.com/office/powerpoint/2010/main" val="23607519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FEEB2B-B312-CAA4-E487-0A0C9FD1F432}"/>
              </a:ext>
            </a:extLst>
          </p:cNvPr>
          <p:cNvPicPr>
            <a:picLocks noChangeAspect="1"/>
          </p:cNvPicPr>
          <p:nvPr/>
        </p:nvPicPr>
        <p:blipFill>
          <a:blip r:embed="rId2"/>
          <a:stretch>
            <a:fillRect/>
          </a:stretch>
        </p:blipFill>
        <p:spPr>
          <a:xfrm>
            <a:off x="2209800" y="229296"/>
            <a:ext cx="7772400" cy="6399407"/>
          </a:xfrm>
          <a:prstGeom prst="rect">
            <a:avLst/>
          </a:prstGeom>
        </p:spPr>
      </p:pic>
    </p:spTree>
    <p:extLst>
      <p:ext uri="{BB962C8B-B14F-4D97-AF65-F5344CB8AC3E}">
        <p14:creationId xmlns:p14="http://schemas.microsoft.com/office/powerpoint/2010/main" val="288921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3"/>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a:xfrm>
            <a:off x="838200" y="-81715"/>
            <a:ext cx="10515600" cy="1325563"/>
          </a:xfrm>
        </p:spPr>
        <p:txBody>
          <a:bodyPr/>
          <a:lstStyle/>
          <a:p>
            <a:pPr algn="ctr"/>
            <a:r>
              <a:rPr lang="en-US" dirty="0"/>
              <a:t>Visual Search</a:t>
            </a:r>
          </a:p>
        </p:txBody>
      </p:sp>
      <p:sp>
        <p:nvSpPr>
          <p:cNvPr id="22" name="TextBox 21">
            <a:extLst>
              <a:ext uri="{FF2B5EF4-FFF2-40B4-BE49-F238E27FC236}">
                <a16:creationId xmlns:a16="http://schemas.microsoft.com/office/drawing/2014/main" id="{D6D381F3-02D0-ED75-D379-67389DBB29C2}"/>
              </a:ext>
            </a:extLst>
          </p:cNvPr>
          <p:cNvSpPr txBox="1"/>
          <p:nvPr/>
        </p:nvSpPr>
        <p:spPr>
          <a:xfrm>
            <a:off x="0" y="6385376"/>
            <a:ext cx="6253842"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20</a:t>
            </a:r>
          </a:p>
        </p:txBody>
      </p:sp>
      <p:pic>
        <p:nvPicPr>
          <p:cNvPr id="24" name="Picture 23">
            <a:extLst>
              <a:ext uri="{FF2B5EF4-FFF2-40B4-BE49-F238E27FC236}">
                <a16:creationId xmlns:a16="http://schemas.microsoft.com/office/drawing/2014/main" id="{42A9F282-DB9B-C551-7BB5-DB34FD187596}"/>
              </a:ext>
            </a:extLst>
          </p:cNvPr>
          <p:cNvPicPr>
            <a:picLocks noChangeAspect="1"/>
          </p:cNvPicPr>
          <p:nvPr/>
        </p:nvPicPr>
        <p:blipFill>
          <a:blip r:embed="rId4"/>
          <a:stretch>
            <a:fillRect/>
          </a:stretch>
        </p:blipFill>
        <p:spPr>
          <a:xfrm>
            <a:off x="2209800" y="1148340"/>
            <a:ext cx="7772400" cy="4561320"/>
          </a:xfrm>
          <a:prstGeom prst="rect">
            <a:avLst/>
          </a:prstGeom>
        </p:spPr>
      </p:pic>
    </p:spTree>
    <p:extLst>
      <p:ext uri="{BB962C8B-B14F-4D97-AF65-F5344CB8AC3E}">
        <p14:creationId xmlns:p14="http://schemas.microsoft.com/office/powerpoint/2010/main" val="16401912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3"/>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a:xfrm>
            <a:off x="838200" y="-81715"/>
            <a:ext cx="10515600" cy="1325563"/>
          </a:xfrm>
        </p:spPr>
        <p:txBody>
          <a:bodyPr/>
          <a:lstStyle/>
          <a:p>
            <a:pPr algn="ctr"/>
            <a:r>
              <a:rPr lang="en-US" dirty="0"/>
              <a:t>Embeddings</a:t>
            </a:r>
          </a:p>
        </p:txBody>
      </p:sp>
      <p:pic>
        <p:nvPicPr>
          <p:cNvPr id="3" name="Picture 2">
            <a:extLst>
              <a:ext uri="{FF2B5EF4-FFF2-40B4-BE49-F238E27FC236}">
                <a16:creationId xmlns:a16="http://schemas.microsoft.com/office/drawing/2014/main" id="{F9D92011-FBD6-9E60-0ECC-7EF99CF38CD0}"/>
              </a:ext>
            </a:extLst>
          </p:cNvPr>
          <p:cNvPicPr>
            <a:picLocks noChangeAspect="1"/>
          </p:cNvPicPr>
          <p:nvPr/>
        </p:nvPicPr>
        <p:blipFill rotWithShape="1">
          <a:blip r:embed="rId4"/>
          <a:srcRect l="1417" t="5412" r="71986" b="55261"/>
          <a:stretch/>
        </p:blipFill>
        <p:spPr>
          <a:xfrm>
            <a:off x="2463403" y="1243848"/>
            <a:ext cx="2486025" cy="2514600"/>
          </a:xfrm>
          <a:prstGeom prst="rect">
            <a:avLst/>
          </a:prstGeom>
        </p:spPr>
      </p:pic>
      <p:sp>
        <p:nvSpPr>
          <p:cNvPr id="4" name="Title 1">
            <a:extLst>
              <a:ext uri="{FF2B5EF4-FFF2-40B4-BE49-F238E27FC236}">
                <a16:creationId xmlns:a16="http://schemas.microsoft.com/office/drawing/2014/main" id="{AFC4C383-8E57-9736-D184-032F4E53B429}"/>
              </a:ext>
            </a:extLst>
          </p:cNvPr>
          <p:cNvSpPr txBox="1">
            <a:spLocks/>
          </p:cNvSpPr>
          <p:nvPr/>
        </p:nvSpPr>
        <p:spPr>
          <a:xfrm>
            <a:off x="1210178" y="1350797"/>
            <a:ext cx="4434062"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5000" dirty="0"/>
              <a:t>   f(                   )</a:t>
            </a:r>
          </a:p>
        </p:txBody>
      </p:sp>
      <p:sp>
        <p:nvSpPr>
          <p:cNvPr id="12" name="Title 1">
            <a:extLst>
              <a:ext uri="{FF2B5EF4-FFF2-40B4-BE49-F238E27FC236}">
                <a16:creationId xmlns:a16="http://schemas.microsoft.com/office/drawing/2014/main" id="{8F1EA73A-AAE3-B575-5053-F7CE7E2D14B6}"/>
              </a:ext>
            </a:extLst>
          </p:cNvPr>
          <p:cNvSpPr txBox="1">
            <a:spLocks/>
          </p:cNvSpPr>
          <p:nvPr/>
        </p:nvSpPr>
        <p:spPr>
          <a:xfrm>
            <a:off x="5142309" y="4231734"/>
            <a:ext cx="7360444"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5000" dirty="0"/>
              <a:t>  = [2.98, 0.21, …]</a:t>
            </a:r>
          </a:p>
        </p:txBody>
      </p:sp>
      <p:sp>
        <p:nvSpPr>
          <p:cNvPr id="14" name="Title 1">
            <a:extLst>
              <a:ext uri="{FF2B5EF4-FFF2-40B4-BE49-F238E27FC236}">
                <a16:creationId xmlns:a16="http://schemas.microsoft.com/office/drawing/2014/main" id="{152F8803-45C3-66EB-B4D0-20B3A9C767A3}"/>
              </a:ext>
            </a:extLst>
          </p:cNvPr>
          <p:cNvSpPr txBox="1">
            <a:spLocks/>
          </p:cNvSpPr>
          <p:nvPr/>
        </p:nvSpPr>
        <p:spPr>
          <a:xfrm>
            <a:off x="6449816" y="4115050"/>
            <a:ext cx="1273517" cy="779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2000" dirty="0">
                <a:solidFill>
                  <a:schemeClr val="bg1"/>
                </a:solidFill>
              </a:rPr>
              <a:t>Sleeve length</a:t>
            </a:r>
          </a:p>
        </p:txBody>
      </p:sp>
      <p:sp>
        <p:nvSpPr>
          <p:cNvPr id="7" name="Title 1">
            <a:extLst>
              <a:ext uri="{FF2B5EF4-FFF2-40B4-BE49-F238E27FC236}">
                <a16:creationId xmlns:a16="http://schemas.microsoft.com/office/drawing/2014/main" id="{577CEDB0-93B3-C687-5D48-F542E7672452}"/>
              </a:ext>
            </a:extLst>
          </p:cNvPr>
          <p:cNvSpPr txBox="1">
            <a:spLocks/>
          </p:cNvSpPr>
          <p:nvPr/>
        </p:nvSpPr>
        <p:spPr>
          <a:xfrm>
            <a:off x="5142309" y="1327985"/>
            <a:ext cx="7360444"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5000" dirty="0"/>
              <a:t>  = [0.14, 1.52, …]</a:t>
            </a:r>
          </a:p>
        </p:txBody>
      </p:sp>
      <p:sp>
        <p:nvSpPr>
          <p:cNvPr id="9" name="Title 1">
            <a:extLst>
              <a:ext uri="{FF2B5EF4-FFF2-40B4-BE49-F238E27FC236}">
                <a16:creationId xmlns:a16="http://schemas.microsoft.com/office/drawing/2014/main" id="{62B8C911-FB2D-7D5C-83E8-80CCAD60476D}"/>
              </a:ext>
            </a:extLst>
          </p:cNvPr>
          <p:cNvSpPr txBox="1">
            <a:spLocks/>
          </p:cNvSpPr>
          <p:nvPr/>
        </p:nvSpPr>
        <p:spPr>
          <a:xfrm>
            <a:off x="6449817" y="1185395"/>
            <a:ext cx="1273517" cy="7798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2000" dirty="0">
                <a:solidFill>
                  <a:schemeClr val="bg1"/>
                </a:solidFill>
              </a:rPr>
              <a:t>Sleeve</a:t>
            </a:r>
          </a:p>
          <a:p>
            <a:pPr algn="ctr"/>
            <a:r>
              <a:rPr lang="en-US" sz="2000" dirty="0">
                <a:solidFill>
                  <a:schemeClr val="bg1"/>
                </a:solidFill>
              </a:rPr>
              <a:t>length</a:t>
            </a:r>
          </a:p>
        </p:txBody>
      </p:sp>
      <p:sp>
        <p:nvSpPr>
          <p:cNvPr id="15" name="Title 1">
            <a:extLst>
              <a:ext uri="{FF2B5EF4-FFF2-40B4-BE49-F238E27FC236}">
                <a16:creationId xmlns:a16="http://schemas.microsoft.com/office/drawing/2014/main" id="{32B28E77-A4BF-E035-621B-73C2D39E0ADE}"/>
              </a:ext>
            </a:extLst>
          </p:cNvPr>
          <p:cNvSpPr txBox="1">
            <a:spLocks/>
          </p:cNvSpPr>
          <p:nvPr/>
        </p:nvSpPr>
        <p:spPr>
          <a:xfrm>
            <a:off x="8168365" y="1195359"/>
            <a:ext cx="1273517" cy="77988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2000" dirty="0">
                <a:solidFill>
                  <a:schemeClr val="bg1"/>
                </a:solidFill>
              </a:rPr>
              <a:t>how much graphics</a:t>
            </a:r>
          </a:p>
        </p:txBody>
      </p:sp>
      <p:sp>
        <p:nvSpPr>
          <p:cNvPr id="16" name="Title 1">
            <a:extLst>
              <a:ext uri="{FF2B5EF4-FFF2-40B4-BE49-F238E27FC236}">
                <a16:creationId xmlns:a16="http://schemas.microsoft.com/office/drawing/2014/main" id="{FC7B9690-9319-A390-5B9D-4350CFFF99A9}"/>
              </a:ext>
            </a:extLst>
          </p:cNvPr>
          <p:cNvSpPr txBox="1">
            <a:spLocks/>
          </p:cNvSpPr>
          <p:nvPr/>
        </p:nvSpPr>
        <p:spPr>
          <a:xfrm>
            <a:off x="8168364" y="4115049"/>
            <a:ext cx="1273517" cy="77988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2000" dirty="0">
                <a:solidFill>
                  <a:schemeClr val="bg1"/>
                </a:solidFill>
              </a:rPr>
              <a:t>how much graphics</a:t>
            </a:r>
          </a:p>
        </p:txBody>
      </p:sp>
      <p:sp>
        <p:nvSpPr>
          <p:cNvPr id="17" name="Title 1">
            <a:extLst>
              <a:ext uri="{FF2B5EF4-FFF2-40B4-BE49-F238E27FC236}">
                <a16:creationId xmlns:a16="http://schemas.microsoft.com/office/drawing/2014/main" id="{EEA2277F-D122-2E9D-EA37-E7B73C6C0479}"/>
              </a:ext>
            </a:extLst>
          </p:cNvPr>
          <p:cNvSpPr txBox="1">
            <a:spLocks/>
          </p:cNvSpPr>
          <p:nvPr/>
        </p:nvSpPr>
        <p:spPr>
          <a:xfrm>
            <a:off x="1171913" y="4230872"/>
            <a:ext cx="4434062"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5000" dirty="0"/>
              <a:t>   f(                   )</a:t>
            </a:r>
          </a:p>
        </p:txBody>
      </p:sp>
      <p:pic>
        <p:nvPicPr>
          <p:cNvPr id="19" name="Picture 18">
            <a:extLst>
              <a:ext uri="{FF2B5EF4-FFF2-40B4-BE49-F238E27FC236}">
                <a16:creationId xmlns:a16="http://schemas.microsoft.com/office/drawing/2014/main" id="{5F1E1630-4C98-1E6A-F716-A119B12623CC}"/>
              </a:ext>
            </a:extLst>
          </p:cNvPr>
          <p:cNvPicPr>
            <a:picLocks noChangeAspect="1"/>
          </p:cNvPicPr>
          <p:nvPr/>
        </p:nvPicPr>
        <p:blipFill>
          <a:blip r:embed="rId5"/>
          <a:stretch>
            <a:fillRect/>
          </a:stretch>
        </p:blipFill>
        <p:spPr>
          <a:xfrm>
            <a:off x="2792278" y="3966096"/>
            <a:ext cx="1905000" cy="2743200"/>
          </a:xfrm>
          <a:prstGeom prst="rect">
            <a:avLst/>
          </a:prstGeom>
        </p:spPr>
      </p:pic>
      <p:sp>
        <p:nvSpPr>
          <p:cNvPr id="22" name="TextBox 21">
            <a:extLst>
              <a:ext uri="{FF2B5EF4-FFF2-40B4-BE49-F238E27FC236}">
                <a16:creationId xmlns:a16="http://schemas.microsoft.com/office/drawing/2014/main" id="{D6D381F3-02D0-ED75-D379-67389DBB29C2}"/>
              </a:ext>
            </a:extLst>
          </p:cNvPr>
          <p:cNvSpPr txBox="1"/>
          <p:nvPr/>
        </p:nvSpPr>
        <p:spPr>
          <a:xfrm>
            <a:off x="0" y="6385376"/>
            <a:ext cx="6253842"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20</a:t>
            </a:r>
          </a:p>
        </p:txBody>
      </p:sp>
    </p:spTree>
    <p:extLst>
      <p:ext uri="{BB962C8B-B14F-4D97-AF65-F5344CB8AC3E}">
        <p14:creationId xmlns:p14="http://schemas.microsoft.com/office/powerpoint/2010/main" val="4537259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4" grpId="0"/>
      <p:bldP spid="7" grpId="0"/>
      <p:bldP spid="9" grpId="0"/>
      <p:bldP spid="15" grpId="0"/>
      <p:bldP spid="16"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C4CE44-F9F4-8177-34CB-938C527584CB}"/>
              </a:ext>
            </a:extLst>
          </p:cNvPr>
          <p:cNvPicPr>
            <a:picLocks noChangeAspect="1"/>
          </p:cNvPicPr>
          <p:nvPr/>
        </p:nvPicPr>
        <p:blipFill>
          <a:blip r:embed="rId2"/>
          <a:stretch>
            <a:fillRect/>
          </a:stretch>
        </p:blipFill>
        <p:spPr>
          <a:xfrm>
            <a:off x="1422579" y="995770"/>
            <a:ext cx="8841686" cy="5180188"/>
          </a:xfrm>
          <a:prstGeom prst="rect">
            <a:avLst/>
          </a:prstGeom>
        </p:spPr>
      </p:pic>
      <p:sp>
        <p:nvSpPr>
          <p:cNvPr id="11" name="TextBox 10">
            <a:extLst>
              <a:ext uri="{FF2B5EF4-FFF2-40B4-BE49-F238E27FC236}">
                <a16:creationId xmlns:a16="http://schemas.microsoft.com/office/drawing/2014/main" id="{C2F4C887-EBDA-2CDF-486C-5E2A4B9610B9}"/>
              </a:ext>
            </a:extLst>
          </p:cNvPr>
          <p:cNvSpPr txBox="1"/>
          <p:nvPr/>
        </p:nvSpPr>
        <p:spPr>
          <a:xfrm>
            <a:off x="0" y="189488"/>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4096 dimensional image </a:t>
            </a:r>
            <a:r>
              <a:rPr lang="en-US" sz="3500" b="1" u="sng"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embedding</a:t>
            </a:r>
          </a:p>
        </p:txBody>
      </p:sp>
      <p:sp>
        <p:nvSpPr>
          <p:cNvPr id="12" name="Right Arrow 11">
            <a:extLst>
              <a:ext uri="{FF2B5EF4-FFF2-40B4-BE49-F238E27FC236}">
                <a16:creationId xmlns:a16="http://schemas.microsoft.com/office/drawing/2014/main" id="{A4AFBCEA-237B-3312-4895-99C770BF2303}"/>
              </a:ext>
            </a:extLst>
          </p:cNvPr>
          <p:cNvSpPr/>
          <p:nvPr/>
        </p:nvSpPr>
        <p:spPr>
          <a:xfrm rot="5400000">
            <a:off x="7171815" y="1710622"/>
            <a:ext cx="2366410"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rgbClr val="0707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12063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B715CB-946C-04C3-3BED-D16BCBA661CF}"/>
              </a:ext>
            </a:extLst>
          </p:cNvPr>
          <p:cNvPicPr>
            <a:picLocks noChangeAspect="1"/>
          </p:cNvPicPr>
          <p:nvPr/>
        </p:nvPicPr>
        <p:blipFill>
          <a:blip r:embed="rId2"/>
          <a:stretch>
            <a:fillRect/>
          </a:stretch>
        </p:blipFill>
        <p:spPr>
          <a:xfrm>
            <a:off x="1909354" y="130058"/>
            <a:ext cx="8331926" cy="6596745"/>
          </a:xfrm>
          <a:prstGeom prst="rect">
            <a:avLst/>
          </a:prstGeom>
        </p:spPr>
      </p:pic>
      <p:sp>
        <p:nvSpPr>
          <p:cNvPr id="3" name="Right Arrow 2">
            <a:extLst>
              <a:ext uri="{FF2B5EF4-FFF2-40B4-BE49-F238E27FC236}">
                <a16:creationId xmlns:a16="http://schemas.microsoft.com/office/drawing/2014/main" id="{3C5C0E1F-6FE0-A047-9D7A-8BDA49FD81C8}"/>
              </a:ext>
            </a:extLst>
          </p:cNvPr>
          <p:cNvSpPr/>
          <p:nvPr/>
        </p:nvSpPr>
        <p:spPr>
          <a:xfrm rot="5400000">
            <a:off x="3960531" y="4042343"/>
            <a:ext cx="2366410"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rgbClr val="0707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8033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D1A88C7D-AF4E-DA3D-8A5F-866947381F81}"/>
              </a:ext>
            </a:extLst>
          </p:cNvPr>
          <p:cNvCxnSpPr/>
          <p:nvPr/>
        </p:nvCxnSpPr>
        <p:spPr>
          <a:xfrm flipV="1">
            <a:off x="3040656" y="952697"/>
            <a:ext cx="0" cy="5056742"/>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FE7517-655F-3C6F-DCCC-C922239FCFD0}"/>
              </a:ext>
            </a:extLst>
          </p:cNvPr>
          <p:cNvCxnSpPr>
            <a:cxnSpLocks/>
          </p:cNvCxnSpPr>
          <p:nvPr/>
        </p:nvCxnSpPr>
        <p:spPr>
          <a:xfrm>
            <a:off x="3040656" y="5991914"/>
            <a:ext cx="5466202" cy="0"/>
          </a:xfrm>
          <a:prstGeom prst="straightConnector1">
            <a:avLst/>
          </a:prstGeom>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F4773D2-1F5A-E9DF-395F-2E58ED76356B}"/>
              </a:ext>
            </a:extLst>
          </p:cNvPr>
          <p:cNvGrpSpPr/>
          <p:nvPr/>
        </p:nvGrpSpPr>
        <p:grpSpPr>
          <a:xfrm>
            <a:off x="3040655" y="1775477"/>
            <a:ext cx="2733102" cy="4216437"/>
            <a:chOff x="3040655" y="1296506"/>
            <a:chExt cx="2733102" cy="4216437"/>
          </a:xfrm>
        </p:grpSpPr>
        <p:cxnSp>
          <p:nvCxnSpPr>
            <p:cNvPr id="13" name="Straight Arrow Connector 12">
              <a:extLst>
                <a:ext uri="{FF2B5EF4-FFF2-40B4-BE49-F238E27FC236}">
                  <a16:creationId xmlns:a16="http://schemas.microsoft.com/office/drawing/2014/main" id="{66352929-5A68-341E-AA28-34F9E6AF983A}"/>
                </a:ext>
              </a:extLst>
            </p:cNvPr>
            <p:cNvCxnSpPr>
              <a:cxnSpLocks/>
            </p:cNvCxnSpPr>
            <p:nvPr/>
          </p:nvCxnSpPr>
          <p:spPr>
            <a:xfrm flipV="1">
              <a:off x="3040655" y="1752909"/>
              <a:ext cx="1213573" cy="3760034"/>
            </a:xfrm>
            <a:prstGeom prst="straightConnector1">
              <a:avLst/>
            </a:prstGeom>
            <a:ln w="63500">
              <a:solidFill>
                <a:srgbClr val="5EBBFF"/>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6DB696B8-2F0A-7E6E-6B8E-71D75657CD1D}"/>
                </a:ext>
              </a:extLst>
            </p:cNvPr>
            <p:cNvSpPr txBox="1">
              <a:spLocks/>
            </p:cNvSpPr>
            <p:nvPr/>
          </p:nvSpPr>
          <p:spPr>
            <a:xfrm>
              <a:off x="3231223" y="1296506"/>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Queen = [0.3, 0.9]</a:t>
              </a:r>
            </a:p>
          </p:txBody>
        </p:sp>
      </p:grpSp>
      <p:grpSp>
        <p:nvGrpSpPr>
          <p:cNvPr id="26" name="Group 25">
            <a:extLst>
              <a:ext uri="{FF2B5EF4-FFF2-40B4-BE49-F238E27FC236}">
                <a16:creationId xmlns:a16="http://schemas.microsoft.com/office/drawing/2014/main" id="{98BE1037-3CF6-724B-53A1-4AE9629846AE}"/>
              </a:ext>
            </a:extLst>
          </p:cNvPr>
          <p:cNvGrpSpPr/>
          <p:nvPr/>
        </p:nvGrpSpPr>
        <p:grpSpPr>
          <a:xfrm>
            <a:off x="3040654" y="2824888"/>
            <a:ext cx="4555239" cy="3167025"/>
            <a:chOff x="3040654" y="2345917"/>
            <a:chExt cx="4555239" cy="3167025"/>
          </a:xfrm>
        </p:grpSpPr>
        <p:cxnSp>
          <p:nvCxnSpPr>
            <p:cNvPr id="15" name="Straight Arrow Connector 14">
              <a:extLst>
                <a:ext uri="{FF2B5EF4-FFF2-40B4-BE49-F238E27FC236}">
                  <a16:creationId xmlns:a16="http://schemas.microsoft.com/office/drawing/2014/main" id="{F5892144-141C-B014-84F8-41581CAF3894}"/>
                </a:ext>
              </a:extLst>
            </p:cNvPr>
            <p:cNvCxnSpPr>
              <a:cxnSpLocks/>
            </p:cNvCxnSpPr>
            <p:nvPr/>
          </p:nvCxnSpPr>
          <p:spPr>
            <a:xfrm flipV="1">
              <a:off x="3040654" y="2558374"/>
              <a:ext cx="2046912" cy="2954568"/>
            </a:xfrm>
            <a:prstGeom prst="straightConnector1">
              <a:avLst/>
            </a:prstGeom>
            <a:ln w="63500">
              <a:solidFill>
                <a:srgbClr val="5EBBFF"/>
              </a:solidFill>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2344EC03-3F0E-AAC8-E8B9-86EEC558090E}"/>
                </a:ext>
              </a:extLst>
            </p:cNvPr>
            <p:cNvSpPr txBox="1">
              <a:spLocks/>
            </p:cNvSpPr>
            <p:nvPr/>
          </p:nvSpPr>
          <p:spPr>
            <a:xfrm>
              <a:off x="5053359" y="2345917"/>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King = [0.5, 0.7]</a:t>
              </a:r>
            </a:p>
          </p:txBody>
        </p:sp>
      </p:grpSp>
      <p:cxnSp>
        <p:nvCxnSpPr>
          <p:cNvPr id="21" name="Straight Arrow Connector 20">
            <a:extLst>
              <a:ext uri="{FF2B5EF4-FFF2-40B4-BE49-F238E27FC236}">
                <a16:creationId xmlns:a16="http://schemas.microsoft.com/office/drawing/2014/main" id="{6AF8B566-6497-CB31-9717-0C9885909D17}"/>
              </a:ext>
            </a:extLst>
          </p:cNvPr>
          <p:cNvCxnSpPr>
            <a:cxnSpLocks/>
          </p:cNvCxnSpPr>
          <p:nvPr/>
        </p:nvCxnSpPr>
        <p:spPr>
          <a:xfrm>
            <a:off x="4396902" y="2420694"/>
            <a:ext cx="656457" cy="566858"/>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A81641A-C66B-9126-689F-F40C1055A32C}"/>
              </a:ext>
            </a:extLst>
          </p:cNvPr>
          <p:cNvGrpSpPr/>
          <p:nvPr/>
        </p:nvGrpSpPr>
        <p:grpSpPr>
          <a:xfrm>
            <a:off x="3040653" y="4408401"/>
            <a:ext cx="4780013" cy="1583512"/>
            <a:chOff x="876636" y="2667564"/>
            <a:chExt cx="4780013" cy="1583512"/>
          </a:xfrm>
        </p:grpSpPr>
        <p:cxnSp>
          <p:nvCxnSpPr>
            <p:cNvPr id="28" name="Straight Arrow Connector 27">
              <a:extLst>
                <a:ext uri="{FF2B5EF4-FFF2-40B4-BE49-F238E27FC236}">
                  <a16:creationId xmlns:a16="http://schemas.microsoft.com/office/drawing/2014/main" id="{5C21EE26-1DE1-ACF6-7AA9-11C07E989C57}"/>
                </a:ext>
              </a:extLst>
            </p:cNvPr>
            <p:cNvCxnSpPr>
              <a:cxnSpLocks/>
            </p:cNvCxnSpPr>
            <p:nvPr/>
          </p:nvCxnSpPr>
          <p:spPr>
            <a:xfrm flipV="1">
              <a:off x="876636" y="2986248"/>
              <a:ext cx="2354587" cy="1264828"/>
            </a:xfrm>
            <a:prstGeom prst="straightConnector1">
              <a:avLst/>
            </a:prstGeom>
            <a:ln w="63500">
              <a:solidFill>
                <a:srgbClr val="5EBBFF"/>
              </a:solidFill>
              <a:tailEnd type="triangle"/>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286F4D4D-2EAB-5BCA-2626-BA58EED6A730}"/>
                </a:ext>
              </a:extLst>
            </p:cNvPr>
            <p:cNvSpPr txBox="1">
              <a:spLocks/>
            </p:cNvSpPr>
            <p:nvPr/>
          </p:nvSpPr>
          <p:spPr>
            <a:xfrm>
              <a:off x="3114115" y="2667564"/>
              <a:ext cx="2542534" cy="42491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Woman = [0.4, 0.4]</a:t>
              </a:r>
            </a:p>
          </p:txBody>
        </p:sp>
      </p:grpSp>
      <p:grpSp>
        <p:nvGrpSpPr>
          <p:cNvPr id="33" name="Group 32">
            <a:extLst>
              <a:ext uri="{FF2B5EF4-FFF2-40B4-BE49-F238E27FC236}">
                <a16:creationId xmlns:a16="http://schemas.microsoft.com/office/drawing/2014/main" id="{AC053DDC-3348-8AD5-AFD8-114FBF3498D2}"/>
              </a:ext>
            </a:extLst>
          </p:cNvPr>
          <p:cNvGrpSpPr/>
          <p:nvPr/>
        </p:nvGrpSpPr>
        <p:grpSpPr>
          <a:xfrm>
            <a:off x="3172218" y="5299022"/>
            <a:ext cx="5466316" cy="675754"/>
            <a:chOff x="-40452" y="3316649"/>
            <a:chExt cx="5466316" cy="675754"/>
          </a:xfrm>
        </p:grpSpPr>
        <p:cxnSp>
          <p:nvCxnSpPr>
            <p:cNvPr id="34" name="Straight Arrow Connector 33">
              <a:extLst>
                <a:ext uri="{FF2B5EF4-FFF2-40B4-BE49-F238E27FC236}">
                  <a16:creationId xmlns:a16="http://schemas.microsoft.com/office/drawing/2014/main" id="{1C0ECA32-E558-AE9C-66F3-2DCE5CE513F3}"/>
                </a:ext>
              </a:extLst>
            </p:cNvPr>
            <p:cNvCxnSpPr>
              <a:cxnSpLocks/>
            </p:cNvCxnSpPr>
            <p:nvPr/>
          </p:nvCxnSpPr>
          <p:spPr>
            <a:xfrm flipV="1">
              <a:off x="-40452" y="3490718"/>
              <a:ext cx="2923782" cy="501685"/>
            </a:xfrm>
            <a:prstGeom prst="straightConnector1">
              <a:avLst/>
            </a:prstGeom>
            <a:ln w="63500">
              <a:solidFill>
                <a:srgbClr val="5EBBFF"/>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14F7A8F1-1809-9854-ADB8-9A3656B9C027}"/>
                </a:ext>
              </a:extLst>
            </p:cNvPr>
            <p:cNvSpPr txBox="1">
              <a:spLocks/>
            </p:cNvSpPr>
            <p:nvPr/>
          </p:nvSpPr>
          <p:spPr>
            <a:xfrm>
              <a:off x="2883330" y="3316649"/>
              <a:ext cx="2542534" cy="4249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2000" dirty="0"/>
                <a:t>Man = [0.5, 0.2]</a:t>
              </a:r>
            </a:p>
          </p:txBody>
        </p:sp>
      </p:grpSp>
      <p:cxnSp>
        <p:nvCxnSpPr>
          <p:cNvPr id="38" name="Straight Arrow Connector 37">
            <a:extLst>
              <a:ext uri="{FF2B5EF4-FFF2-40B4-BE49-F238E27FC236}">
                <a16:creationId xmlns:a16="http://schemas.microsoft.com/office/drawing/2014/main" id="{BADB3A31-C721-2C7C-7DB3-AC5E8E2B9DCA}"/>
              </a:ext>
            </a:extLst>
          </p:cNvPr>
          <p:cNvCxnSpPr>
            <a:cxnSpLocks/>
          </p:cNvCxnSpPr>
          <p:nvPr/>
        </p:nvCxnSpPr>
        <p:spPr>
          <a:xfrm>
            <a:off x="5432321" y="4833312"/>
            <a:ext cx="656457" cy="566858"/>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Title 1">
            <a:extLst>
              <a:ext uri="{FF2B5EF4-FFF2-40B4-BE49-F238E27FC236}">
                <a16:creationId xmlns:a16="http://schemas.microsoft.com/office/drawing/2014/main" id="{A2CD2DBE-DD56-9D9E-B4BA-0BDDDEF86F88}"/>
              </a:ext>
            </a:extLst>
          </p:cNvPr>
          <p:cNvSpPr>
            <a:spLocks noGrp="1"/>
          </p:cNvSpPr>
          <p:nvPr>
            <p:ph type="title"/>
          </p:nvPr>
        </p:nvSpPr>
        <p:spPr>
          <a:xfrm>
            <a:off x="838200" y="-81715"/>
            <a:ext cx="10515600" cy="1325563"/>
          </a:xfrm>
        </p:spPr>
        <p:txBody>
          <a:bodyPr/>
          <a:lstStyle/>
          <a:p>
            <a:pPr algn="ctr"/>
            <a:r>
              <a:rPr lang="en-US" dirty="0"/>
              <a:t>Word2Vec Embeddings</a:t>
            </a:r>
          </a:p>
        </p:txBody>
      </p:sp>
    </p:spTree>
    <p:extLst>
      <p:ext uri="{BB962C8B-B14F-4D97-AF65-F5344CB8AC3E}">
        <p14:creationId xmlns:p14="http://schemas.microsoft.com/office/powerpoint/2010/main" val="24942154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
                                          </p:val>
                                        </p:tav>
                                        <p:tav tm="100000">
                                          <p:val>
                                            <p:strVal val="#ppt_x"/>
                                          </p:val>
                                        </p:tav>
                                      </p:tavLst>
                                    </p:anim>
                                    <p:anim calcmode="lin" valueType="num">
                                      <p:cBhvr>
                                        <p:cTn id="8" dur="500" fill="hold"/>
                                        <p:tgtEl>
                                          <p:spTgt spid="10"/>
                                        </p:tgtEl>
                                        <p:attrNameLst>
                                          <p:attrName>ppt_y</p:attrName>
                                        </p:attrNameLst>
                                      </p:cBhvr>
                                      <p:tavLst>
                                        <p:tav tm="0">
                                          <p:val>
                                            <p:strVal val="#ppt_y+#ppt_h/2"/>
                                          </p:val>
                                        </p:tav>
                                        <p:tav tm="100000">
                                          <p:val>
                                            <p:strVal val="#ppt_y"/>
                                          </p:val>
                                        </p:tav>
                                      </p:tavLst>
                                    </p:anim>
                                    <p:anim calcmode="lin" valueType="num">
                                      <p:cBhvr>
                                        <p:cTn id="9" dur="500" fill="hold"/>
                                        <p:tgtEl>
                                          <p:spTgt spid="10"/>
                                        </p:tgtEl>
                                        <p:attrNameLst>
                                          <p:attrName>ppt_w</p:attrName>
                                        </p:attrNameLst>
                                      </p:cBhvr>
                                      <p:tavLst>
                                        <p:tav tm="0">
                                          <p:val>
                                            <p:strVal val="#ppt_w"/>
                                          </p:val>
                                        </p:tav>
                                        <p:tav tm="100000">
                                          <p:val>
                                            <p:strVal val="#ppt_w"/>
                                          </p:val>
                                        </p:tav>
                                      </p:tavLst>
                                    </p:anim>
                                    <p:anim calcmode="lin" valueType="num">
                                      <p:cBhvr>
                                        <p:cTn id="10" dur="500" fill="hold"/>
                                        <p:tgtEl>
                                          <p:spTgt spid="10"/>
                                        </p:tgtEl>
                                        <p:attrNameLst>
                                          <p:attrName>ppt_h</p:attrName>
                                        </p:attrNameLst>
                                      </p:cBhvr>
                                      <p:tavLst>
                                        <p:tav tm="0">
                                          <p:val>
                                            <p:fltVal val="0"/>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4"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ppt_x</p:attrName>
                                        </p:attrNameLst>
                                      </p:cBhvr>
                                      <p:tavLst>
                                        <p:tav tm="0">
                                          <p:val>
                                            <p:strVal val="#ppt_x"/>
                                          </p:val>
                                        </p:tav>
                                        <p:tav tm="100000">
                                          <p:val>
                                            <p:strVal val="#ppt_x"/>
                                          </p:val>
                                        </p:tav>
                                      </p:tavLst>
                                    </p:anim>
                                    <p:anim calcmode="lin" valueType="num">
                                      <p:cBhvr>
                                        <p:cTn id="22" dur="500" fill="hold"/>
                                        <p:tgtEl>
                                          <p:spTgt spid="25"/>
                                        </p:tgtEl>
                                        <p:attrNameLst>
                                          <p:attrName>ppt_y</p:attrName>
                                        </p:attrNameLst>
                                      </p:cBhvr>
                                      <p:tavLst>
                                        <p:tav tm="0">
                                          <p:val>
                                            <p:strVal val="#ppt_y+#ppt_h/2"/>
                                          </p:val>
                                        </p:tav>
                                        <p:tav tm="100000">
                                          <p:val>
                                            <p:strVal val="#ppt_y"/>
                                          </p:val>
                                        </p:tav>
                                      </p:tavLst>
                                    </p:anim>
                                    <p:anim calcmode="lin" valueType="num">
                                      <p:cBhvr>
                                        <p:cTn id="23" dur="500" fill="hold"/>
                                        <p:tgtEl>
                                          <p:spTgt spid="25"/>
                                        </p:tgtEl>
                                        <p:attrNameLst>
                                          <p:attrName>ppt_w</p:attrName>
                                        </p:attrNameLst>
                                      </p:cBhvr>
                                      <p:tavLst>
                                        <p:tav tm="0">
                                          <p:val>
                                            <p:strVal val="#ppt_w"/>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4"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ppt_x</p:attrName>
                                        </p:attrNameLst>
                                      </p:cBhvr>
                                      <p:tavLst>
                                        <p:tav tm="0">
                                          <p:val>
                                            <p:strVal val="#ppt_x"/>
                                          </p:val>
                                        </p:tav>
                                        <p:tav tm="100000">
                                          <p:val>
                                            <p:strVal val="#ppt_x"/>
                                          </p:val>
                                        </p:tav>
                                      </p:tavLst>
                                    </p:anim>
                                    <p:anim calcmode="lin" valueType="num">
                                      <p:cBhvr>
                                        <p:cTn id="30" dur="500" fill="hold"/>
                                        <p:tgtEl>
                                          <p:spTgt spid="26"/>
                                        </p:tgtEl>
                                        <p:attrNameLst>
                                          <p:attrName>ppt_y</p:attrName>
                                        </p:attrNameLst>
                                      </p:cBhvr>
                                      <p:tavLst>
                                        <p:tav tm="0">
                                          <p:val>
                                            <p:strVal val="#ppt_y+#ppt_h/2"/>
                                          </p:val>
                                        </p:tav>
                                        <p:tav tm="100000">
                                          <p:val>
                                            <p:strVal val="#ppt_y"/>
                                          </p:val>
                                        </p:tav>
                                      </p:tavLst>
                                    </p:anim>
                                    <p:anim calcmode="lin" valueType="num">
                                      <p:cBhvr>
                                        <p:cTn id="31" dur="500" fill="hold"/>
                                        <p:tgtEl>
                                          <p:spTgt spid="26"/>
                                        </p:tgtEl>
                                        <p:attrNameLst>
                                          <p:attrName>ppt_w</p:attrName>
                                        </p:attrNameLst>
                                      </p:cBhvr>
                                      <p:tavLst>
                                        <p:tav tm="0">
                                          <p:val>
                                            <p:strVal val="#ppt_w"/>
                                          </p:val>
                                        </p:tav>
                                        <p:tav tm="100000">
                                          <p:val>
                                            <p:strVal val="#ppt_w"/>
                                          </p:val>
                                        </p:tav>
                                      </p:tavLst>
                                    </p:anim>
                                    <p:anim calcmode="lin" valueType="num">
                                      <p:cBhvr>
                                        <p:cTn id="32"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4"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ppt_x</p:attrName>
                                        </p:attrNameLst>
                                      </p:cBhvr>
                                      <p:tavLst>
                                        <p:tav tm="0">
                                          <p:val>
                                            <p:strVal val="#ppt_x"/>
                                          </p:val>
                                        </p:tav>
                                        <p:tav tm="100000">
                                          <p:val>
                                            <p:strVal val="#ppt_x"/>
                                          </p:val>
                                        </p:tav>
                                      </p:tavLst>
                                    </p:anim>
                                    <p:anim calcmode="lin" valueType="num">
                                      <p:cBhvr>
                                        <p:cTn id="38" dur="500" fill="hold"/>
                                        <p:tgtEl>
                                          <p:spTgt spid="27"/>
                                        </p:tgtEl>
                                        <p:attrNameLst>
                                          <p:attrName>ppt_y</p:attrName>
                                        </p:attrNameLst>
                                      </p:cBhvr>
                                      <p:tavLst>
                                        <p:tav tm="0">
                                          <p:val>
                                            <p:strVal val="#ppt_y+#ppt_h/2"/>
                                          </p:val>
                                        </p:tav>
                                        <p:tav tm="100000">
                                          <p:val>
                                            <p:strVal val="#ppt_y"/>
                                          </p:val>
                                        </p:tav>
                                      </p:tavLst>
                                    </p:anim>
                                    <p:anim calcmode="lin" valueType="num">
                                      <p:cBhvr>
                                        <p:cTn id="39" dur="500" fill="hold"/>
                                        <p:tgtEl>
                                          <p:spTgt spid="27"/>
                                        </p:tgtEl>
                                        <p:attrNameLst>
                                          <p:attrName>ppt_w</p:attrName>
                                        </p:attrNameLst>
                                      </p:cBhvr>
                                      <p:tavLst>
                                        <p:tav tm="0">
                                          <p:val>
                                            <p:strVal val="#ppt_w"/>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4"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ppt_x</p:attrName>
                                        </p:attrNameLst>
                                      </p:cBhvr>
                                      <p:tavLst>
                                        <p:tav tm="0">
                                          <p:val>
                                            <p:strVal val="#ppt_x"/>
                                          </p:val>
                                        </p:tav>
                                        <p:tav tm="100000">
                                          <p:val>
                                            <p:strVal val="#ppt_x"/>
                                          </p:val>
                                        </p:tav>
                                      </p:tavLst>
                                    </p:anim>
                                    <p:anim calcmode="lin" valueType="num">
                                      <p:cBhvr>
                                        <p:cTn id="46" dur="500" fill="hold"/>
                                        <p:tgtEl>
                                          <p:spTgt spid="33"/>
                                        </p:tgtEl>
                                        <p:attrNameLst>
                                          <p:attrName>ppt_y</p:attrName>
                                        </p:attrNameLst>
                                      </p:cBhvr>
                                      <p:tavLst>
                                        <p:tav tm="0">
                                          <p:val>
                                            <p:strVal val="#ppt_y+#ppt_h/2"/>
                                          </p:val>
                                        </p:tav>
                                        <p:tav tm="100000">
                                          <p:val>
                                            <p:strVal val="#ppt_y"/>
                                          </p:val>
                                        </p:tav>
                                      </p:tavLst>
                                    </p:anim>
                                    <p:anim calcmode="lin" valueType="num">
                                      <p:cBhvr>
                                        <p:cTn id="47" dur="500" fill="hold"/>
                                        <p:tgtEl>
                                          <p:spTgt spid="33"/>
                                        </p:tgtEl>
                                        <p:attrNameLst>
                                          <p:attrName>ppt_w</p:attrName>
                                        </p:attrNameLst>
                                      </p:cBhvr>
                                      <p:tavLst>
                                        <p:tav tm="0">
                                          <p:val>
                                            <p:strVal val="#ppt_w"/>
                                          </p:val>
                                        </p:tav>
                                        <p:tav tm="100000">
                                          <p:val>
                                            <p:strVal val="#ppt_w"/>
                                          </p:val>
                                        </p:tav>
                                      </p:tavLst>
                                    </p:anim>
                                    <p:anim calcmode="lin" valueType="num">
                                      <p:cBhvr>
                                        <p:cTn id="48" dur="5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436D65-15EC-F4A0-CCD2-788730882DDF}"/>
              </a:ext>
            </a:extLst>
          </p:cNvPr>
          <p:cNvPicPr>
            <a:picLocks noChangeAspect="1"/>
          </p:cNvPicPr>
          <p:nvPr/>
        </p:nvPicPr>
        <p:blipFill rotWithShape="1">
          <a:blip r:embed="rId2"/>
          <a:srcRect b="6992"/>
          <a:stretch/>
        </p:blipFill>
        <p:spPr>
          <a:xfrm>
            <a:off x="119742" y="0"/>
            <a:ext cx="11423406" cy="6662057"/>
          </a:xfrm>
          <a:prstGeom prst="rect">
            <a:avLst/>
          </a:prstGeom>
        </p:spPr>
      </p:pic>
    </p:spTree>
    <p:extLst>
      <p:ext uri="{BB962C8B-B14F-4D97-AF65-F5344CB8AC3E}">
        <p14:creationId xmlns:p14="http://schemas.microsoft.com/office/powerpoint/2010/main" val="33917628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CAAB78-D0EF-2118-7091-B63586C71DBB}"/>
              </a:ext>
            </a:extLst>
          </p:cNvPr>
          <p:cNvPicPr>
            <a:picLocks noChangeAspect="1"/>
          </p:cNvPicPr>
          <p:nvPr/>
        </p:nvPicPr>
        <p:blipFill>
          <a:blip r:embed="rId2"/>
          <a:stretch>
            <a:fillRect/>
          </a:stretch>
        </p:blipFill>
        <p:spPr>
          <a:xfrm>
            <a:off x="838200" y="0"/>
            <a:ext cx="9916886" cy="6590449"/>
          </a:xfrm>
          <a:prstGeom prst="rect">
            <a:avLst/>
          </a:prstGeom>
        </p:spPr>
      </p:pic>
    </p:spTree>
    <p:extLst>
      <p:ext uri="{BB962C8B-B14F-4D97-AF65-F5344CB8AC3E}">
        <p14:creationId xmlns:p14="http://schemas.microsoft.com/office/powerpoint/2010/main" val="7831853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rotWithShape="1">
          <a:blip r:embed="rId2"/>
          <a:srcRect b="12373"/>
          <a:stretch/>
        </p:blipFill>
        <p:spPr>
          <a:xfrm>
            <a:off x="2209800" y="275599"/>
            <a:ext cx="7772400" cy="5526487"/>
          </a:xfrm>
          <a:prstGeom prst="rect">
            <a:avLst/>
          </a:prstGeom>
        </p:spPr>
      </p:pic>
    </p:spTree>
    <p:extLst>
      <p:ext uri="{BB962C8B-B14F-4D97-AF65-F5344CB8AC3E}">
        <p14:creationId xmlns:p14="http://schemas.microsoft.com/office/powerpoint/2010/main" val="122611758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A2CD2DBE-DD56-9D9E-B4BA-0BDDDEF86F88}"/>
              </a:ext>
            </a:extLst>
          </p:cNvPr>
          <p:cNvSpPr>
            <a:spLocks noGrp="1"/>
          </p:cNvSpPr>
          <p:nvPr>
            <p:ph type="title"/>
          </p:nvPr>
        </p:nvSpPr>
        <p:spPr>
          <a:xfrm>
            <a:off x="130629" y="-81715"/>
            <a:ext cx="12061371" cy="1325563"/>
          </a:xfrm>
        </p:spPr>
        <p:txBody>
          <a:bodyPr/>
          <a:lstStyle/>
          <a:p>
            <a:pPr algn="ctr"/>
            <a:r>
              <a:rPr lang="en-US" dirty="0"/>
              <a:t>CLIP MultiModal Embeddings</a:t>
            </a:r>
          </a:p>
        </p:txBody>
      </p:sp>
      <p:pic>
        <p:nvPicPr>
          <p:cNvPr id="4" name="Graphic 3">
            <a:extLst>
              <a:ext uri="{FF2B5EF4-FFF2-40B4-BE49-F238E27FC236}">
                <a16:creationId xmlns:a16="http://schemas.microsoft.com/office/drawing/2014/main" id="{5CEBA940-46B6-AC11-91AF-6019AFDE6D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403" y="1458686"/>
            <a:ext cx="5804911" cy="4125685"/>
          </a:xfrm>
          <a:prstGeom prst="rect">
            <a:avLst/>
          </a:prstGeom>
        </p:spPr>
      </p:pic>
      <p:pic>
        <p:nvPicPr>
          <p:cNvPr id="7" name="Graphic 6">
            <a:extLst>
              <a:ext uri="{FF2B5EF4-FFF2-40B4-BE49-F238E27FC236}">
                <a16:creationId xmlns:a16="http://schemas.microsoft.com/office/drawing/2014/main" id="{C5BCFEDD-F5F9-A149-A04B-A86C904090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22182" y="1458686"/>
            <a:ext cx="5380162" cy="4125685"/>
          </a:xfrm>
          <a:prstGeom prst="rect">
            <a:avLst/>
          </a:prstGeom>
        </p:spPr>
      </p:pic>
    </p:spTree>
    <p:extLst>
      <p:ext uri="{BB962C8B-B14F-4D97-AF65-F5344CB8AC3E}">
        <p14:creationId xmlns:p14="http://schemas.microsoft.com/office/powerpoint/2010/main" val="28583335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683B1-975C-674A-CACF-D045BB0094C7}"/>
              </a:ext>
            </a:extLst>
          </p:cNvPr>
          <p:cNvPicPr>
            <a:picLocks noChangeAspect="1"/>
          </p:cNvPicPr>
          <p:nvPr/>
        </p:nvPicPr>
        <p:blipFill>
          <a:blip r:embed="rId2"/>
          <a:stretch>
            <a:fillRect/>
          </a:stretch>
        </p:blipFill>
        <p:spPr>
          <a:xfrm>
            <a:off x="1307192" y="676728"/>
            <a:ext cx="9577615" cy="5244137"/>
          </a:xfrm>
          <a:prstGeom prst="rect">
            <a:avLst/>
          </a:prstGeom>
        </p:spPr>
      </p:pic>
    </p:spTree>
    <p:extLst>
      <p:ext uri="{BB962C8B-B14F-4D97-AF65-F5344CB8AC3E}">
        <p14:creationId xmlns:p14="http://schemas.microsoft.com/office/powerpoint/2010/main" val="19446898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18EB3C-ABC7-AD86-8C85-17C44596CFC7}"/>
              </a:ext>
            </a:extLst>
          </p:cNvPr>
          <p:cNvPicPr>
            <a:picLocks noChangeAspect="1"/>
          </p:cNvPicPr>
          <p:nvPr/>
        </p:nvPicPr>
        <p:blipFill>
          <a:blip r:embed="rId2"/>
          <a:stretch>
            <a:fillRect/>
          </a:stretch>
        </p:blipFill>
        <p:spPr>
          <a:xfrm>
            <a:off x="3609061" y="163285"/>
            <a:ext cx="4095831" cy="2905183"/>
          </a:xfrm>
          <a:prstGeom prst="rect">
            <a:avLst/>
          </a:prstGeom>
        </p:spPr>
      </p:pic>
      <p:pic>
        <p:nvPicPr>
          <p:cNvPr id="7" name="Picture 6">
            <a:extLst>
              <a:ext uri="{FF2B5EF4-FFF2-40B4-BE49-F238E27FC236}">
                <a16:creationId xmlns:a16="http://schemas.microsoft.com/office/drawing/2014/main" id="{AB0B1008-B62C-2D8C-F34D-7DA52DA0D27F}"/>
              </a:ext>
            </a:extLst>
          </p:cNvPr>
          <p:cNvPicPr>
            <a:picLocks noChangeAspect="1"/>
          </p:cNvPicPr>
          <p:nvPr/>
        </p:nvPicPr>
        <p:blipFill>
          <a:blip r:embed="rId3"/>
          <a:stretch>
            <a:fillRect/>
          </a:stretch>
        </p:blipFill>
        <p:spPr>
          <a:xfrm>
            <a:off x="886657" y="3177325"/>
            <a:ext cx="10418685" cy="3680675"/>
          </a:xfrm>
          <a:prstGeom prst="rect">
            <a:avLst/>
          </a:prstGeom>
        </p:spPr>
      </p:pic>
    </p:spTree>
    <p:extLst>
      <p:ext uri="{BB962C8B-B14F-4D97-AF65-F5344CB8AC3E}">
        <p14:creationId xmlns:p14="http://schemas.microsoft.com/office/powerpoint/2010/main" val="7954577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1708160"/>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Let’s do some visual search!</a:t>
            </a:r>
          </a:p>
          <a:p>
            <a:pPr algn="ct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and Visual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Search.ipynb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8158068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D1E91-F1B1-9582-F39B-650A991A298D}"/>
              </a:ext>
            </a:extLst>
          </p:cNvPr>
          <p:cNvPicPr>
            <a:picLocks noChangeAspect="1"/>
          </p:cNvPicPr>
          <p:nvPr/>
        </p:nvPicPr>
        <p:blipFill>
          <a:blip r:embed="rId2"/>
          <a:stretch>
            <a:fillRect/>
          </a:stretch>
        </p:blipFill>
        <p:spPr>
          <a:xfrm>
            <a:off x="1510553" y="211175"/>
            <a:ext cx="9347048" cy="6394020"/>
          </a:xfrm>
          <a:prstGeom prst="rect">
            <a:avLst/>
          </a:prstGeom>
        </p:spPr>
      </p:pic>
    </p:spTree>
    <p:extLst>
      <p:ext uri="{BB962C8B-B14F-4D97-AF65-F5344CB8AC3E}">
        <p14:creationId xmlns:p14="http://schemas.microsoft.com/office/powerpoint/2010/main" val="94478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Let’s detect objects within images</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Object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Detection.ipynb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3970467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F8677-C8C5-F030-ECCD-ED579CA773DE}"/>
              </a:ext>
            </a:extLst>
          </p:cNvPr>
          <p:cNvPicPr>
            <a:picLocks noChangeAspect="1"/>
          </p:cNvPicPr>
          <p:nvPr/>
        </p:nvPicPr>
        <p:blipFill>
          <a:blip r:embed="rId2"/>
          <a:stretch>
            <a:fillRect/>
          </a:stretch>
        </p:blipFill>
        <p:spPr>
          <a:xfrm>
            <a:off x="181208" y="675638"/>
            <a:ext cx="11861555" cy="4627882"/>
          </a:xfrm>
          <a:prstGeom prst="rect">
            <a:avLst/>
          </a:prstGeom>
        </p:spPr>
      </p:pic>
    </p:spTree>
    <p:extLst>
      <p:ext uri="{BB962C8B-B14F-4D97-AF65-F5344CB8AC3E}">
        <p14:creationId xmlns:p14="http://schemas.microsoft.com/office/powerpoint/2010/main" val="264993629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5ABA1-B2B3-1EC8-F132-4480773BE5B5}"/>
              </a:ext>
            </a:extLst>
          </p:cNvPr>
          <p:cNvPicPr>
            <a:picLocks noChangeAspect="1"/>
          </p:cNvPicPr>
          <p:nvPr/>
        </p:nvPicPr>
        <p:blipFill>
          <a:blip r:embed="rId2"/>
          <a:stretch>
            <a:fillRect/>
          </a:stretch>
        </p:blipFill>
        <p:spPr>
          <a:xfrm>
            <a:off x="279400" y="203199"/>
            <a:ext cx="6756400" cy="5067300"/>
          </a:xfrm>
          <a:prstGeom prst="rect">
            <a:avLst/>
          </a:prstGeom>
        </p:spPr>
      </p:pic>
      <p:pic>
        <p:nvPicPr>
          <p:cNvPr id="6" name="Picture 5">
            <a:extLst>
              <a:ext uri="{FF2B5EF4-FFF2-40B4-BE49-F238E27FC236}">
                <a16:creationId xmlns:a16="http://schemas.microsoft.com/office/drawing/2014/main" id="{1084700B-7C0A-BDF1-A66A-B83D89745C50}"/>
              </a:ext>
            </a:extLst>
          </p:cNvPr>
          <p:cNvPicPr>
            <a:picLocks noChangeAspect="1"/>
          </p:cNvPicPr>
          <p:nvPr/>
        </p:nvPicPr>
        <p:blipFill>
          <a:blip r:embed="rId3"/>
          <a:stretch>
            <a:fillRect/>
          </a:stretch>
        </p:blipFill>
        <p:spPr>
          <a:xfrm>
            <a:off x="5655733" y="2897583"/>
            <a:ext cx="5257800" cy="3206885"/>
          </a:xfrm>
          <a:prstGeom prst="rect">
            <a:avLst/>
          </a:prstGeom>
        </p:spPr>
      </p:pic>
      <p:sp>
        <p:nvSpPr>
          <p:cNvPr id="8" name="TextBox 7">
            <a:extLst>
              <a:ext uri="{FF2B5EF4-FFF2-40B4-BE49-F238E27FC236}">
                <a16:creationId xmlns:a16="http://schemas.microsoft.com/office/drawing/2014/main" id="{89FB77D1-74FE-94C6-0930-450C06955EA8}"/>
              </a:ext>
            </a:extLst>
          </p:cNvPr>
          <p:cNvSpPr txBox="1"/>
          <p:nvPr/>
        </p:nvSpPr>
        <p:spPr>
          <a:xfrm>
            <a:off x="152400" y="6370136"/>
            <a:ext cx="7840133"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https://</a:t>
            </a:r>
            <a:r>
              <a:rPr lang="en-US" dirty="0" err="1">
                <a:solidFill>
                  <a:schemeClr val="bg1"/>
                </a:solidFill>
                <a:latin typeface="Inter" panose="02000503000000020004" pitchFamily="2" charset="0"/>
                <a:ea typeface="Inter" panose="02000503000000020004" pitchFamily="2" charset="0"/>
              </a:rPr>
              <a:t>github.com</a:t>
            </a:r>
            <a:r>
              <a:rPr lang="en-US" dirty="0">
                <a:solidFill>
                  <a:schemeClr val="bg1"/>
                </a:solidFill>
                <a:latin typeface="Inter" panose="02000503000000020004" pitchFamily="2" charset="0"/>
                <a:ea typeface="Inter" panose="02000503000000020004" pitchFamily="2" charset="0"/>
              </a:rPr>
              <a:t>/</a:t>
            </a:r>
            <a:r>
              <a:rPr lang="en-US" dirty="0" err="1">
                <a:solidFill>
                  <a:schemeClr val="bg1"/>
                </a:solidFill>
                <a:latin typeface="Inter" panose="02000503000000020004" pitchFamily="2" charset="0"/>
                <a:ea typeface="Inter" panose="02000503000000020004" pitchFamily="2" charset="0"/>
              </a:rPr>
              <a:t>ElenaRyumina</a:t>
            </a:r>
            <a:r>
              <a:rPr lang="en-US" dirty="0">
                <a:solidFill>
                  <a:schemeClr val="bg1"/>
                </a:solidFill>
                <a:latin typeface="Inter" panose="02000503000000020004" pitchFamily="2" charset="0"/>
                <a:ea typeface="Inter" panose="02000503000000020004" pitchFamily="2" charset="0"/>
              </a:rPr>
              <a:t>/EMO-</a:t>
            </a:r>
            <a:r>
              <a:rPr lang="en-US" dirty="0" err="1">
                <a:solidFill>
                  <a:schemeClr val="bg1"/>
                </a:solidFill>
                <a:latin typeface="Inter" panose="02000503000000020004" pitchFamily="2" charset="0"/>
                <a:ea typeface="Inter" panose="02000503000000020004" pitchFamily="2" charset="0"/>
              </a:rPr>
              <a:t>AffectNetModel</a:t>
            </a:r>
            <a:endParaRPr lang="en-US" dirty="0">
              <a:solidFill>
                <a:schemeClr val="bg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40557714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veyor">
            <a:hlinkClick r:id="" action="ppaction://media"/>
            <a:extLst>
              <a:ext uri="{FF2B5EF4-FFF2-40B4-BE49-F238E27FC236}">
                <a16:creationId xmlns:a16="http://schemas.microsoft.com/office/drawing/2014/main" id="{65651804-FE54-4602-2F5A-3C896A19AE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66143" y="0"/>
            <a:ext cx="5259713" cy="6825582"/>
          </a:xfrm>
          <a:prstGeom prst="rect">
            <a:avLst/>
          </a:prstGeom>
        </p:spPr>
      </p:pic>
    </p:spTree>
    <p:extLst>
      <p:ext uri="{BB962C8B-B14F-4D97-AF65-F5344CB8AC3E}">
        <p14:creationId xmlns:p14="http://schemas.microsoft.com/office/powerpoint/2010/main" val="14510021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876212-115C-63A3-F0CE-2E086779829F}"/>
              </a:ext>
            </a:extLst>
          </p:cNvPr>
          <p:cNvPicPr>
            <a:picLocks noChangeAspect="1"/>
          </p:cNvPicPr>
          <p:nvPr/>
        </p:nvPicPr>
        <p:blipFill rotWithShape="1">
          <a:blip r:embed="rId4"/>
          <a:srcRect t="2767"/>
          <a:stretch/>
        </p:blipFill>
        <p:spPr>
          <a:xfrm>
            <a:off x="1387116" y="-1"/>
            <a:ext cx="9081993" cy="6668215"/>
          </a:xfrm>
          <a:prstGeom prst="rect">
            <a:avLst/>
          </a:prstGeom>
        </p:spPr>
      </p:pic>
      <p:pic>
        <p:nvPicPr>
          <p:cNvPr id="14" name="taxi">
            <a:hlinkClick r:id="" action="ppaction://media"/>
            <a:extLst>
              <a:ext uri="{FF2B5EF4-FFF2-40B4-BE49-F238E27FC236}">
                <a16:creationId xmlns:a16="http://schemas.microsoft.com/office/drawing/2014/main" id="{91D859D3-459A-5B57-374C-D2B63C6FFF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3514660" y="189785"/>
            <a:ext cx="4826907" cy="6169731"/>
          </a:xfrm>
          <a:prstGeom prst="bracketPair">
            <a:avLst>
              <a:gd name="adj" fmla="val 2749"/>
            </a:avLst>
          </a:prstGeom>
        </p:spPr>
      </p:pic>
    </p:spTree>
    <p:extLst>
      <p:ext uri="{BB962C8B-B14F-4D97-AF65-F5344CB8AC3E}">
        <p14:creationId xmlns:p14="http://schemas.microsoft.com/office/powerpoint/2010/main" val="25325344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a:blip r:embed="rId2"/>
          <a:stretch>
            <a:fillRect/>
          </a:stretch>
        </p:blipFill>
        <p:spPr>
          <a:xfrm>
            <a:off x="2209800" y="275599"/>
            <a:ext cx="7772400" cy="6306801"/>
          </a:xfrm>
          <a:prstGeom prst="rect">
            <a:avLst/>
          </a:prstGeom>
        </p:spPr>
      </p:pic>
    </p:spTree>
    <p:extLst>
      <p:ext uri="{BB962C8B-B14F-4D97-AF65-F5344CB8AC3E}">
        <p14:creationId xmlns:p14="http://schemas.microsoft.com/office/powerpoint/2010/main" val="4515070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5CB930-DF7B-DB1E-3F38-19B28888AA9F}"/>
              </a:ext>
            </a:extLst>
          </p:cNvPr>
          <p:cNvPicPr>
            <a:picLocks noChangeAspect="1"/>
          </p:cNvPicPr>
          <p:nvPr/>
        </p:nvPicPr>
        <p:blipFill>
          <a:blip r:embed="rId2"/>
          <a:stretch>
            <a:fillRect/>
          </a:stretch>
        </p:blipFill>
        <p:spPr>
          <a:xfrm>
            <a:off x="1640765" y="198304"/>
            <a:ext cx="8682039" cy="6295748"/>
          </a:xfrm>
          <a:prstGeom prst="rect">
            <a:avLst/>
          </a:prstGeom>
        </p:spPr>
      </p:pic>
    </p:spTree>
    <p:extLst>
      <p:ext uri="{BB962C8B-B14F-4D97-AF65-F5344CB8AC3E}">
        <p14:creationId xmlns:p14="http://schemas.microsoft.com/office/powerpoint/2010/main" val="17718266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Let’s segment objects within images</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Segmentation.ipynb</a:t>
            </a:r>
          </a:p>
        </p:txBody>
      </p:sp>
      <p:sp>
        <p:nvSpPr>
          <p:cNvPr id="3" name="TextBox 2">
            <a:extLst>
              <a:ext uri="{FF2B5EF4-FFF2-40B4-BE49-F238E27FC236}">
                <a16:creationId xmlns:a16="http://schemas.microsoft.com/office/drawing/2014/main" id="{7A7C616B-7F4C-D8AA-1220-69D066CE2119}"/>
              </a:ext>
            </a:extLst>
          </p:cNvPr>
          <p:cNvSpPr txBox="1"/>
          <p:nvPr/>
        </p:nvSpPr>
        <p:spPr>
          <a:xfrm>
            <a:off x="159386" y="6303750"/>
            <a:ext cx="6096000"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25</a:t>
            </a:r>
          </a:p>
        </p:txBody>
      </p:sp>
    </p:spTree>
    <p:extLst>
      <p:ext uri="{BB962C8B-B14F-4D97-AF65-F5344CB8AC3E}">
        <p14:creationId xmlns:p14="http://schemas.microsoft.com/office/powerpoint/2010/main" val="116916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427785-A299-CA00-21D6-06308EC08665}"/>
              </a:ext>
            </a:extLst>
          </p:cNvPr>
          <p:cNvPicPr>
            <a:picLocks noChangeAspect="1"/>
          </p:cNvPicPr>
          <p:nvPr/>
        </p:nvPicPr>
        <p:blipFill rotWithShape="1">
          <a:blip r:embed="rId3"/>
          <a:srcRect b="11316"/>
          <a:stretch/>
        </p:blipFill>
        <p:spPr>
          <a:xfrm>
            <a:off x="322996" y="852161"/>
            <a:ext cx="11546008" cy="4035525"/>
          </a:xfrm>
          <a:prstGeom prst="rect">
            <a:avLst/>
          </a:prstGeom>
        </p:spPr>
      </p:pic>
    </p:spTree>
    <p:extLst>
      <p:ext uri="{BB962C8B-B14F-4D97-AF65-F5344CB8AC3E}">
        <p14:creationId xmlns:p14="http://schemas.microsoft.com/office/powerpoint/2010/main" val="14269855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9E1BB-4429-D304-3D81-C2FB5BC72C4B}"/>
              </a:ext>
            </a:extLst>
          </p:cNvPr>
          <p:cNvPicPr>
            <a:picLocks noChangeAspect="1"/>
          </p:cNvPicPr>
          <p:nvPr/>
        </p:nvPicPr>
        <p:blipFill>
          <a:blip r:embed="rId2"/>
          <a:stretch>
            <a:fillRect/>
          </a:stretch>
        </p:blipFill>
        <p:spPr>
          <a:xfrm>
            <a:off x="1723837" y="112860"/>
            <a:ext cx="8431381" cy="6632280"/>
          </a:xfrm>
          <a:prstGeom prst="rect">
            <a:avLst/>
          </a:prstGeom>
        </p:spPr>
      </p:pic>
    </p:spTree>
    <p:extLst>
      <p:ext uri="{BB962C8B-B14F-4D97-AF65-F5344CB8AC3E}">
        <p14:creationId xmlns:p14="http://schemas.microsoft.com/office/powerpoint/2010/main" val="7181902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MultiModal LLMs</a:t>
            </a:r>
          </a:p>
          <a:p>
            <a:pPr algn="ctr"/>
            <a:r>
              <a:rPr lang="en-US" sz="8000" dirty="0"/>
              <a:t>Are Cool</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https://</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huggingface.co</a:t>
            </a: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/spaces/</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Qwen</a:t>
            </a: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/Qwen2-VL</a:t>
            </a:r>
          </a:p>
        </p:txBody>
      </p:sp>
    </p:spTree>
    <p:extLst>
      <p:ext uri="{BB962C8B-B14F-4D97-AF65-F5344CB8AC3E}">
        <p14:creationId xmlns:p14="http://schemas.microsoft.com/office/powerpoint/2010/main" val="35992432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F5ADA-5FD5-F214-6FB3-883C5848C889}"/>
              </a:ext>
            </a:extLst>
          </p:cNvPr>
          <p:cNvPicPr>
            <a:picLocks noChangeAspect="1"/>
          </p:cNvPicPr>
          <p:nvPr/>
        </p:nvPicPr>
        <p:blipFill>
          <a:blip r:embed="rId2"/>
          <a:stretch>
            <a:fillRect/>
          </a:stretch>
        </p:blipFill>
        <p:spPr>
          <a:xfrm>
            <a:off x="770398" y="168116"/>
            <a:ext cx="10374524" cy="6521767"/>
          </a:xfrm>
          <a:prstGeom prst="rect">
            <a:avLst/>
          </a:prstGeom>
        </p:spPr>
      </p:pic>
    </p:spTree>
    <p:extLst>
      <p:ext uri="{BB962C8B-B14F-4D97-AF65-F5344CB8AC3E}">
        <p14:creationId xmlns:p14="http://schemas.microsoft.com/office/powerpoint/2010/main" val="42544754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7CDD2-E2D9-7AB5-96F4-84BB9DE82E95}"/>
              </a:ext>
            </a:extLst>
          </p:cNvPr>
          <p:cNvPicPr>
            <a:picLocks noChangeAspect="1"/>
          </p:cNvPicPr>
          <p:nvPr/>
        </p:nvPicPr>
        <p:blipFill>
          <a:blip r:embed="rId2"/>
          <a:stretch>
            <a:fillRect/>
          </a:stretch>
        </p:blipFill>
        <p:spPr>
          <a:xfrm>
            <a:off x="195549" y="597665"/>
            <a:ext cx="5662670" cy="5662670"/>
          </a:xfrm>
          <a:prstGeom prst="rect">
            <a:avLst/>
          </a:prstGeom>
        </p:spPr>
      </p:pic>
      <p:pic>
        <p:nvPicPr>
          <p:cNvPr id="5" name="Picture 4">
            <a:extLst>
              <a:ext uri="{FF2B5EF4-FFF2-40B4-BE49-F238E27FC236}">
                <a16:creationId xmlns:a16="http://schemas.microsoft.com/office/drawing/2014/main" id="{864EB614-E8DD-4468-D635-434FF68F2804}"/>
              </a:ext>
            </a:extLst>
          </p:cNvPr>
          <p:cNvPicPr>
            <a:picLocks noChangeAspect="1"/>
          </p:cNvPicPr>
          <p:nvPr/>
        </p:nvPicPr>
        <p:blipFill>
          <a:blip r:embed="rId3"/>
          <a:stretch>
            <a:fillRect/>
          </a:stretch>
        </p:blipFill>
        <p:spPr>
          <a:xfrm>
            <a:off x="5748051" y="146050"/>
            <a:ext cx="6248400" cy="6565900"/>
          </a:xfrm>
          <a:prstGeom prst="rect">
            <a:avLst/>
          </a:prstGeom>
        </p:spPr>
      </p:pic>
    </p:spTree>
    <p:extLst>
      <p:ext uri="{BB962C8B-B14F-4D97-AF65-F5344CB8AC3E}">
        <p14:creationId xmlns:p14="http://schemas.microsoft.com/office/powerpoint/2010/main" val="23875724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F6DE6D-6C65-C5AA-8E19-837682EB1FE2}"/>
              </a:ext>
            </a:extLst>
          </p:cNvPr>
          <p:cNvPicPr>
            <a:picLocks noChangeAspect="1"/>
          </p:cNvPicPr>
          <p:nvPr/>
        </p:nvPicPr>
        <p:blipFill>
          <a:blip r:embed="rId2"/>
          <a:stretch>
            <a:fillRect/>
          </a:stretch>
        </p:blipFill>
        <p:spPr>
          <a:xfrm>
            <a:off x="258511" y="0"/>
            <a:ext cx="5073041" cy="6858000"/>
          </a:xfrm>
          <a:prstGeom prst="rect">
            <a:avLst/>
          </a:prstGeom>
        </p:spPr>
      </p:pic>
      <p:pic>
        <p:nvPicPr>
          <p:cNvPr id="6" name="Picture 5">
            <a:extLst>
              <a:ext uri="{FF2B5EF4-FFF2-40B4-BE49-F238E27FC236}">
                <a16:creationId xmlns:a16="http://schemas.microsoft.com/office/drawing/2014/main" id="{39E88889-FB86-F8AB-219C-E3D0EF9AF0A4}"/>
              </a:ext>
            </a:extLst>
          </p:cNvPr>
          <p:cNvPicPr>
            <a:picLocks noChangeAspect="1"/>
          </p:cNvPicPr>
          <p:nvPr/>
        </p:nvPicPr>
        <p:blipFill>
          <a:blip r:embed="rId3"/>
          <a:stretch>
            <a:fillRect/>
          </a:stretch>
        </p:blipFill>
        <p:spPr>
          <a:xfrm>
            <a:off x="5662229" y="286669"/>
            <a:ext cx="6370412" cy="5893794"/>
          </a:xfrm>
          <a:prstGeom prst="rect">
            <a:avLst/>
          </a:prstGeom>
        </p:spPr>
      </p:pic>
    </p:spTree>
    <p:extLst>
      <p:ext uri="{BB962C8B-B14F-4D97-AF65-F5344CB8AC3E}">
        <p14:creationId xmlns:p14="http://schemas.microsoft.com/office/powerpoint/2010/main" val="9503744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7E7DE-49A3-3AA6-8BE9-A8C881FBD44C}"/>
              </a:ext>
            </a:extLst>
          </p:cNvPr>
          <p:cNvPicPr>
            <a:picLocks noChangeAspect="1"/>
          </p:cNvPicPr>
          <p:nvPr/>
        </p:nvPicPr>
        <p:blipFill>
          <a:blip r:embed="rId2"/>
          <a:stretch>
            <a:fillRect/>
          </a:stretch>
        </p:blipFill>
        <p:spPr>
          <a:xfrm>
            <a:off x="255990" y="248261"/>
            <a:ext cx="7081244" cy="4900221"/>
          </a:xfrm>
          <a:prstGeom prst="rect">
            <a:avLst/>
          </a:prstGeom>
        </p:spPr>
      </p:pic>
      <p:pic>
        <p:nvPicPr>
          <p:cNvPr id="6" name="Picture 5">
            <a:extLst>
              <a:ext uri="{FF2B5EF4-FFF2-40B4-BE49-F238E27FC236}">
                <a16:creationId xmlns:a16="http://schemas.microsoft.com/office/drawing/2014/main" id="{4591771B-5C9A-3BA4-3BE1-9E74B9C5131A}"/>
              </a:ext>
            </a:extLst>
          </p:cNvPr>
          <p:cNvPicPr>
            <a:picLocks noChangeAspect="1"/>
          </p:cNvPicPr>
          <p:nvPr/>
        </p:nvPicPr>
        <p:blipFill rotWithShape="1">
          <a:blip r:embed="rId3"/>
          <a:srcRect b="12601"/>
          <a:stretch/>
        </p:blipFill>
        <p:spPr>
          <a:xfrm>
            <a:off x="3126953" y="4502302"/>
            <a:ext cx="7900881" cy="1986634"/>
          </a:xfrm>
          <a:prstGeom prst="rect">
            <a:avLst/>
          </a:prstGeom>
        </p:spPr>
      </p:pic>
    </p:spTree>
    <p:extLst>
      <p:ext uri="{BB962C8B-B14F-4D97-AF65-F5344CB8AC3E}">
        <p14:creationId xmlns:p14="http://schemas.microsoft.com/office/powerpoint/2010/main" val="19965706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554CB3-1031-AD45-0AD2-43D43A338FE7}"/>
              </a:ext>
            </a:extLst>
          </p:cNvPr>
          <p:cNvGrpSpPr/>
          <p:nvPr/>
        </p:nvGrpSpPr>
        <p:grpSpPr>
          <a:xfrm>
            <a:off x="2779692" y="198305"/>
            <a:ext cx="6562611" cy="6262784"/>
            <a:chOff x="2779693" y="626279"/>
            <a:chExt cx="5967700" cy="5834809"/>
          </a:xfrm>
        </p:grpSpPr>
        <p:pic>
          <p:nvPicPr>
            <p:cNvPr id="4" name="Picture 3">
              <a:extLst>
                <a:ext uri="{FF2B5EF4-FFF2-40B4-BE49-F238E27FC236}">
                  <a16:creationId xmlns:a16="http://schemas.microsoft.com/office/drawing/2014/main" id="{0F5F20CC-CB21-A21A-8D6D-DA141D512D3C}"/>
                </a:ext>
              </a:extLst>
            </p:cNvPr>
            <p:cNvPicPr>
              <a:picLocks noChangeAspect="1"/>
            </p:cNvPicPr>
            <p:nvPr/>
          </p:nvPicPr>
          <p:blipFill>
            <a:blip r:embed="rId2"/>
            <a:stretch>
              <a:fillRect/>
            </a:stretch>
          </p:blipFill>
          <p:spPr>
            <a:xfrm>
              <a:off x="2779693" y="1571664"/>
              <a:ext cx="5967700" cy="4889424"/>
            </a:xfrm>
            <a:prstGeom prst="rect">
              <a:avLst/>
            </a:prstGeom>
          </p:spPr>
        </p:pic>
        <p:pic>
          <p:nvPicPr>
            <p:cNvPr id="5" name="Picture 4">
              <a:extLst>
                <a:ext uri="{FF2B5EF4-FFF2-40B4-BE49-F238E27FC236}">
                  <a16:creationId xmlns:a16="http://schemas.microsoft.com/office/drawing/2014/main" id="{13FC3E49-6E24-F8C1-88E9-2893BCD4B8C9}"/>
                </a:ext>
              </a:extLst>
            </p:cNvPr>
            <p:cNvPicPr>
              <a:picLocks noChangeAspect="1"/>
            </p:cNvPicPr>
            <p:nvPr/>
          </p:nvPicPr>
          <p:blipFill rotWithShape="1">
            <a:blip r:embed="rId3"/>
            <a:srcRect b="20621"/>
            <a:stretch/>
          </p:blipFill>
          <p:spPr>
            <a:xfrm>
              <a:off x="2779693" y="626279"/>
              <a:ext cx="3092343" cy="945385"/>
            </a:xfrm>
            <a:prstGeom prst="rect">
              <a:avLst/>
            </a:prstGeom>
          </p:spPr>
        </p:pic>
      </p:grpSp>
    </p:spTree>
    <p:extLst>
      <p:ext uri="{BB962C8B-B14F-4D97-AF65-F5344CB8AC3E}">
        <p14:creationId xmlns:p14="http://schemas.microsoft.com/office/powerpoint/2010/main" val="3194248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19B10-1EDB-1F36-C9CD-1A9E90D56617}"/>
              </a:ext>
            </a:extLst>
          </p:cNvPr>
          <p:cNvPicPr>
            <a:picLocks noChangeAspect="1"/>
          </p:cNvPicPr>
          <p:nvPr/>
        </p:nvPicPr>
        <p:blipFill rotWithShape="1">
          <a:blip r:embed="rId2"/>
          <a:srcRect b="1569"/>
          <a:stretch/>
        </p:blipFill>
        <p:spPr>
          <a:xfrm>
            <a:off x="0" y="0"/>
            <a:ext cx="12192000" cy="6858000"/>
          </a:xfrm>
          <a:prstGeom prst="rect">
            <a:avLst/>
          </a:prstGeom>
        </p:spPr>
      </p:pic>
    </p:spTree>
    <p:extLst>
      <p:ext uri="{BB962C8B-B14F-4D97-AF65-F5344CB8AC3E}">
        <p14:creationId xmlns:p14="http://schemas.microsoft.com/office/powerpoint/2010/main" val="6176406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Speech Data</a:t>
            </a:r>
          </a:p>
        </p:txBody>
      </p:sp>
      <p:sp>
        <p:nvSpPr>
          <p:cNvPr id="4" name="TextBox 3">
            <a:extLst>
              <a:ext uri="{FF2B5EF4-FFF2-40B4-BE49-F238E27FC236}">
                <a16:creationId xmlns:a16="http://schemas.microsoft.com/office/drawing/2014/main" id="{014A1579-ABD1-5C87-2339-01DBE0F0505D}"/>
              </a:ext>
            </a:extLst>
          </p:cNvPr>
          <p:cNvSpPr txBox="1"/>
          <p:nvPr/>
        </p:nvSpPr>
        <p:spPr>
          <a:xfrm>
            <a:off x="159386" y="6303750"/>
            <a:ext cx="6096000"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28</a:t>
            </a:r>
          </a:p>
        </p:txBody>
      </p:sp>
    </p:spTree>
    <p:extLst>
      <p:ext uri="{BB962C8B-B14F-4D97-AF65-F5344CB8AC3E}">
        <p14:creationId xmlns:p14="http://schemas.microsoft.com/office/powerpoint/2010/main" val="31448358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177E1-EC6D-3256-9580-85685C529488}"/>
              </a:ext>
            </a:extLst>
          </p:cNvPr>
          <p:cNvPicPr>
            <a:picLocks noChangeAspect="1"/>
          </p:cNvPicPr>
          <p:nvPr/>
        </p:nvPicPr>
        <p:blipFill>
          <a:blip r:embed="rId2"/>
          <a:stretch>
            <a:fillRect/>
          </a:stretch>
        </p:blipFill>
        <p:spPr>
          <a:xfrm>
            <a:off x="1526754" y="195062"/>
            <a:ext cx="8807068" cy="6430073"/>
          </a:xfrm>
          <a:prstGeom prst="rect">
            <a:avLst/>
          </a:prstGeom>
        </p:spPr>
      </p:pic>
    </p:spTree>
    <p:extLst>
      <p:ext uri="{BB962C8B-B14F-4D97-AF65-F5344CB8AC3E}">
        <p14:creationId xmlns:p14="http://schemas.microsoft.com/office/powerpoint/2010/main" val="90718945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6E698-E93C-871A-128A-63BCADA12768}"/>
              </a:ext>
            </a:extLst>
          </p:cNvPr>
          <p:cNvPicPr>
            <a:picLocks noChangeAspect="1"/>
          </p:cNvPicPr>
          <p:nvPr/>
        </p:nvPicPr>
        <p:blipFill>
          <a:blip r:embed="rId2"/>
          <a:stretch>
            <a:fillRect/>
          </a:stretch>
        </p:blipFill>
        <p:spPr>
          <a:xfrm>
            <a:off x="1350406" y="149573"/>
            <a:ext cx="8840195" cy="6558854"/>
          </a:xfrm>
          <a:prstGeom prst="rect">
            <a:avLst/>
          </a:prstGeom>
        </p:spPr>
      </p:pic>
    </p:spTree>
    <p:extLst>
      <p:ext uri="{BB962C8B-B14F-4D97-AF65-F5344CB8AC3E}">
        <p14:creationId xmlns:p14="http://schemas.microsoft.com/office/powerpoint/2010/main" val="25763631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4E93E-D6F9-E257-799A-AF8C973D3B98}"/>
              </a:ext>
            </a:extLst>
          </p:cNvPr>
          <p:cNvPicPr>
            <a:picLocks noChangeAspect="1"/>
          </p:cNvPicPr>
          <p:nvPr/>
        </p:nvPicPr>
        <p:blipFill>
          <a:blip r:embed="rId2"/>
          <a:stretch>
            <a:fillRect/>
          </a:stretch>
        </p:blipFill>
        <p:spPr>
          <a:xfrm>
            <a:off x="1933766" y="175939"/>
            <a:ext cx="7948364" cy="6506121"/>
          </a:xfrm>
          <a:prstGeom prst="rect">
            <a:avLst/>
          </a:prstGeom>
        </p:spPr>
      </p:pic>
    </p:spTree>
    <p:extLst>
      <p:ext uri="{BB962C8B-B14F-4D97-AF65-F5344CB8AC3E}">
        <p14:creationId xmlns:p14="http://schemas.microsoft.com/office/powerpoint/2010/main" val="36023291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Transcribe.ipynb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7796300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328668-89B6-1A82-5F24-976E220764F1}"/>
              </a:ext>
            </a:extLst>
          </p:cNvPr>
          <p:cNvPicPr>
            <a:picLocks noChangeAspect="1"/>
          </p:cNvPicPr>
          <p:nvPr/>
        </p:nvPicPr>
        <p:blipFill>
          <a:blip r:embed="rId2"/>
          <a:stretch>
            <a:fillRect/>
          </a:stretch>
        </p:blipFill>
        <p:spPr>
          <a:xfrm>
            <a:off x="480151" y="889143"/>
            <a:ext cx="11288559" cy="4145565"/>
          </a:xfrm>
          <a:prstGeom prst="rect">
            <a:avLst/>
          </a:prstGeom>
        </p:spPr>
      </p:pic>
    </p:spTree>
    <p:extLst>
      <p:ext uri="{BB962C8B-B14F-4D97-AF65-F5344CB8AC3E}">
        <p14:creationId xmlns:p14="http://schemas.microsoft.com/office/powerpoint/2010/main" val="37311256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2420F-E491-E0BD-6880-24500B5126E0}"/>
              </a:ext>
            </a:extLst>
          </p:cNvPr>
          <p:cNvPicPr>
            <a:picLocks noChangeAspect="1"/>
          </p:cNvPicPr>
          <p:nvPr/>
        </p:nvPicPr>
        <p:blipFill>
          <a:blip r:embed="rId3"/>
          <a:stretch>
            <a:fillRect/>
          </a:stretch>
        </p:blipFill>
        <p:spPr>
          <a:xfrm>
            <a:off x="524219" y="651581"/>
            <a:ext cx="11307734" cy="4779735"/>
          </a:xfrm>
          <a:prstGeom prst="rect">
            <a:avLst/>
          </a:prstGeom>
        </p:spPr>
      </p:pic>
    </p:spTree>
    <p:extLst>
      <p:ext uri="{BB962C8B-B14F-4D97-AF65-F5344CB8AC3E}">
        <p14:creationId xmlns:p14="http://schemas.microsoft.com/office/powerpoint/2010/main" val="14392581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6092083"/>
            <a:ext cx="11477838" cy="338554"/>
          </a:xfrm>
          <a:prstGeom prst="rect">
            <a:avLst/>
          </a:prstGeom>
          <a:noFill/>
        </p:spPr>
        <p:txBody>
          <a:bodyPr wrap="square">
            <a:spAutoFit/>
          </a:bodyPr>
          <a:lstStyle/>
          <a:p>
            <a:pPr algn="ctr"/>
            <a:r>
              <a:rPr lang="en-US" sz="1600" dirty="0">
                <a:solidFill>
                  <a:schemeClr val="bg1"/>
                </a:solidFill>
                <a:latin typeface="Inter" panose="02000503000000020004" pitchFamily="2" charset="0"/>
                <a:ea typeface="Inter" panose="02000503000000020004" pitchFamily="2" charset="0"/>
                <a:hlinkClick r:id="rId2">
                  <a:extLst>
                    <a:ext uri="{A12FA001-AC4F-418D-AE19-62706E023703}">
                      <ahyp:hlinkClr xmlns:ahyp="http://schemas.microsoft.com/office/drawing/2018/hyperlinkcolor" val="tx"/>
                    </a:ext>
                  </a:extLst>
                </a:hlinkClick>
              </a:rPr>
              <a:t>https://github.com/mbamvianney/SPEECH-EMOTION-RECOGNITION-WITH-MACHINE-LEARNING</a:t>
            </a:r>
            <a:endParaRPr lang="en-US" sz="1600" dirty="0">
              <a:solidFill>
                <a:schemeClr val="bg1"/>
              </a:solidFill>
              <a:latin typeface="Inter" panose="02000503000000020004" pitchFamily="2" charset="0"/>
              <a:ea typeface="Inter" panose="02000503000000020004" pitchFamily="2" charset="0"/>
            </a:endParaRPr>
          </a:p>
        </p:txBody>
      </p:sp>
      <p:sp>
        <p:nvSpPr>
          <p:cNvPr id="3" name="TextBox 2">
            <a:extLst>
              <a:ext uri="{FF2B5EF4-FFF2-40B4-BE49-F238E27FC236}">
                <a16:creationId xmlns:a16="http://schemas.microsoft.com/office/drawing/2014/main" id="{52306230-58BE-B04B-FD0E-A7D5851B6DFB}"/>
              </a:ext>
            </a:extLst>
          </p:cNvPr>
          <p:cNvSpPr txBox="1"/>
          <p:nvPr/>
        </p:nvSpPr>
        <p:spPr>
          <a:xfrm>
            <a:off x="2150533" y="3429000"/>
            <a:ext cx="7493000" cy="630942"/>
          </a:xfrm>
          <a:prstGeom prst="rect">
            <a:avLst/>
          </a:prstGeom>
          <a:noFill/>
        </p:spPr>
        <p:txBody>
          <a:bodyPr wrap="square">
            <a:spAutoFit/>
          </a:bodyPr>
          <a:lstStyle>
            <a:defPPr>
              <a:defRPr lang="en-US"/>
            </a:defPPr>
            <a:lvl1pPr algn="ctr">
              <a:defRPr sz="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defRPr>
            </a:lvl1pPr>
          </a:lstStyle>
          <a:p>
            <a:r>
              <a:rPr lang="en-ZA" dirty="0"/>
              <a:t>Speech emotion recognition.ipynb</a:t>
            </a:r>
            <a:endParaRPr lang="en-US" dirty="0"/>
          </a:p>
        </p:txBody>
      </p:sp>
      <p:sp>
        <p:nvSpPr>
          <p:cNvPr id="2" name="TextBox 1">
            <a:extLst>
              <a:ext uri="{FF2B5EF4-FFF2-40B4-BE49-F238E27FC236}">
                <a16:creationId xmlns:a16="http://schemas.microsoft.com/office/drawing/2014/main" id="{353F9BA6-5077-E24B-CD6B-D6AEF399926F}"/>
              </a:ext>
            </a:extLst>
          </p:cNvPr>
          <p:cNvSpPr txBox="1"/>
          <p:nvPr/>
        </p:nvSpPr>
        <p:spPr>
          <a:xfrm>
            <a:off x="159386" y="6303750"/>
            <a:ext cx="6096000"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30</a:t>
            </a:r>
          </a:p>
        </p:txBody>
      </p:sp>
      <p:grpSp>
        <p:nvGrpSpPr>
          <p:cNvPr id="8" name="Group 7">
            <a:extLst>
              <a:ext uri="{FF2B5EF4-FFF2-40B4-BE49-F238E27FC236}">
                <a16:creationId xmlns:a16="http://schemas.microsoft.com/office/drawing/2014/main" id="{50EE1137-3BF0-F131-73DA-E3E90EDEE939}"/>
              </a:ext>
            </a:extLst>
          </p:cNvPr>
          <p:cNvGrpSpPr/>
          <p:nvPr/>
        </p:nvGrpSpPr>
        <p:grpSpPr>
          <a:xfrm>
            <a:off x="4386943" y="1028508"/>
            <a:ext cx="3418114" cy="780245"/>
            <a:chOff x="4386943" y="1028508"/>
            <a:chExt cx="3418114" cy="780245"/>
          </a:xfrm>
        </p:grpSpPr>
        <p:sp>
          <p:nvSpPr>
            <p:cNvPr id="7" name="Rounded Rectangle 6">
              <a:extLst>
                <a:ext uri="{FF2B5EF4-FFF2-40B4-BE49-F238E27FC236}">
                  <a16:creationId xmlns:a16="http://schemas.microsoft.com/office/drawing/2014/main" id="{C640C9C7-9804-984E-F47C-5F6A4C4CBE3F}"/>
                </a:ext>
              </a:extLst>
            </p:cNvPr>
            <p:cNvSpPr/>
            <p:nvPr/>
          </p:nvSpPr>
          <p:spPr>
            <a:xfrm>
              <a:off x="4386943" y="1028508"/>
              <a:ext cx="3418114" cy="780245"/>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softEdge rad="99421"/>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F148B48-2C42-4171-E30F-381A663B21BC}"/>
                </a:ext>
              </a:extLst>
            </p:cNvPr>
            <p:cNvSpPr txBox="1"/>
            <p:nvPr/>
          </p:nvSpPr>
          <p:spPr>
            <a:xfrm>
              <a:off x="4679950" y="1107246"/>
              <a:ext cx="2832100" cy="630942"/>
            </a:xfrm>
            <a:prstGeom prst="rect">
              <a:avLst/>
            </a:prstGeom>
            <a:noFill/>
          </p:spPr>
          <p:txBody>
            <a:bodyPr wrap="square">
              <a:spAutoFit/>
            </a:bodyPr>
            <a:lstStyle>
              <a:defPPr>
                <a:defRPr lang="en-US"/>
              </a:defPPr>
              <a:lvl1pPr algn="ctr">
                <a:defRPr sz="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defRPr>
              </a:lvl1pPr>
            </a:lstStyle>
            <a:p>
              <a:r>
                <a:rPr lang="en-ZA" dirty="0">
                  <a:solidFill>
                    <a:schemeClr val="tx1"/>
                  </a:solidFill>
                </a:rPr>
                <a:t>Homework</a:t>
              </a:r>
              <a:endParaRPr lang="en-US" dirty="0">
                <a:solidFill>
                  <a:schemeClr val="tx1"/>
                </a:solidFill>
              </a:endParaRPr>
            </a:p>
          </p:txBody>
        </p:sp>
      </p:grpSp>
    </p:spTree>
    <p:extLst>
      <p:ext uri="{BB962C8B-B14F-4D97-AF65-F5344CB8AC3E}">
        <p14:creationId xmlns:p14="http://schemas.microsoft.com/office/powerpoint/2010/main" val="6413303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BF8BAC-C23B-566D-F93A-D14E35446B86}"/>
              </a:ext>
            </a:extLst>
          </p:cNvPr>
          <p:cNvGrpSpPr/>
          <p:nvPr/>
        </p:nvGrpSpPr>
        <p:grpSpPr>
          <a:xfrm>
            <a:off x="1542897" y="539825"/>
            <a:ext cx="9106206" cy="4572001"/>
            <a:chOff x="1833543" y="716096"/>
            <a:chExt cx="8078954" cy="3844887"/>
          </a:xfrm>
        </p:grpSpPr>
        <p:pic>
          <p:nvPicPr>
            <p:cNvPr id="4" name="Picture 3">
              <a:extLst>
                <a:ext uri="{FF2B5EF4-FFF2-40B4-BE49-F238E27FC236}">
                  <a16:creationId xmlns:a16="http://schemas.microsoft.com/office/drawing/2014/main" id="{DFA8CB0B-4D0B-32FB-DBC7-C0543B0DB0A8}"/>
                </a:ext>
              </a:extLst>
            </p:cNvPr>
            <p:cNvPicPr>
              <a:picLocks noChangeAspect="1"/>
            </p:cNvPicPr>
            <p:nvPr/>
          </p:nvPicPr>
          <p:blipFill>
            <a:blip r:embed="rId2"/>
            <a:stretch>
              <a:fillRect/>
            </a:stretch>
          </p:blipFill>
          <p:spPr>
            <a:xfrm>
              <a:off x="1833543" y="1661481"/>
              <a:ext cx="8078954" cy="2899502"/>
            </a:xfrm>
            <a:prstGeom prst="rect">
              <a:avLst/>
            </a:prstGeom>
          </p:spPr>
        </p:pic>
        <p:pic>
          <p:nvPicPr>
            <p:cNvPr id="5" name="Picture 4">
              <a:extLst>
                <a:ext uri="{FF2B5EF4-FFF2-40B4-BE49-F238E27FC236}">
                  <a16:creationId xmlns:a16="http://schemas.microsoft.com/office/drawing/2014/main" id="{59AF528E-0749-E021-4C9D-650B3DC6CE0E}"/>
                </a:ext>
              </a:extLst>
            </p:cNvPr>
            <p:cNvPicPr>
              <a:picLocks noChangeAspect="1"/>
            </p:cNvPicPr>
            <p:nvPr/>
          </p:nvPicPr>
          <p:blipFill rotWithShape="1">
            <a:blip r:embed="rId3"/>
            <a:srcRect b="20621"/>
            <a:stretch/>
          </p:blipFill>
          <p:spPr>
            <a:xfrm>
              <a:off x="1833543" y="716096"/>
              <a:ext cx="3092343" cy="945385"/>
            </a:xfrm>
            <a:prstGeom prst="rect">
              <a:avLst/>
            </a:prstGeom>
          </p:spPr>
        </p:pic>
      </p:grpSp>
    </p:spTree>
    <p:extLst>
      <p:ext uri="{BB962C8B-B14F-4D97-AF65-F5344CB8AC3E}">
        <p14:creationId xmlns:p14="http://schemas.microsoft.com/office/powerpoint/2010/main" val="401946812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Text Data</a:t>
            </a:r>
          </a:p>
        </p:txBody>
      </p:sp>
      <p:sp>
        <p:nvSpPr>
          <p:cNvPr id="2" name="TextBox 1">
            <a:extLst>
              <a:ext uri="{FF2B5EF4-FFF2-40B4-BE49-F238E27FC236}">
                <a16:creationId xmlns:a16="http://schemas.microsoft.com/office/drawing/2014/main" id="{DB8EB3E8-0AE5-9C6B-9A15-E6A8A74B653E}"/>
              </a:ext>
            </a:extLst>
          </p:cNvPr>
          <p:cNvSpPr txBox="1"/>
          <p:nvPr/>
        </p:nvSpPr>
        <p:spPr>
          <a:xfrm>
            <a:off x="159386" y="6303750"/>
            <a:ext cx="6096000"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31</a:t>
            </a:r>
          </a:p>
        </p:txBody>
      </p:sp>
    </p:spTree>
    <p:extLst>
      <p:ext uri="{BB962C8B-B14F-4D97-AF65-F5344CB8AC3E}">
        <p14:creationId xmlns:p14="http://schemas.microsoft.com/office/powerpoint/2010/main" val="24852864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4634</TotalTime>
  <Words>1625</Words>
  <Application>Microsoft Macintosh PowerPoint</Application>
  <PresentationFormat>Widescreen</PresentationFormat>
  <Paragraphs>311</Paragraphs>
  <Slides>153</Slides>
  <Notes>11</Notes>
  <HiddenSlides>8</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153</vt:i4>
      </vt:variant>
    </vt:vector>
  </HeadingPairs>
  <TitlesOfParts>
    <vt:vector size="162" baseType="lpstr">
      <vt:lpstr>Arial</vt:lpstr>
      <vt:lpstr>Calibri</vt:lpstr>
      <vt:lpstr>Inter</vt:lpstr>
      <vt:lpstr>Inter Light</vt:lpstr>
      <vt:lpstr>Inter Medium</vt:lpstr>
      <vt:lpstr>Inter Thin</vt:lpstr>
      <vt:lpstr>Menlo</vt:lpstr>
      <vt:lpstr>Source Sans Pro</vt:lpstr>
      <vt:lpstr>Office Theme</vt:lpstr>
      <vt:lpstr>Applying AI  with Python</vt:lpstr>
      <vt:lpstr>PowerPoint Presentation</vt:lpstr>
      <vt:lpstr>x.com/alxcnwy linkedin.com/in/alxcnwy/</vt:lpstr>
      <vt:lpstr>PowerPoint Presentation</vt:lpstr>
      <vt:lpstr>PowerPoint Presentation</vt:lpstr>
      <vt:lpstr>PowerPoint Presentation</vt:lpstr>
      <vt:lpstr>PowerPoint Presentation</vt:lpstr>
      <vt:lpstr>PowerPoint Presentation</vt:lpstr>
      <vt:lpstr>PowerPoint Presentation</vt:lpstr>
      <vt:lpstr>8 notebooks 150 slides let’s gooooo</vt:lpstr>
      <vt:lpstr>PowerPoint Presentation</vt:lpstr>
      <vt:lpstr>github.com/alxcnwy/applying-ai-with-python</vt:lpstr>
      <vt:lpstr>PowerPoint Presentation</vt:lpstr>
      <vt:lpstr>PowerPoint Presentation</vt:lpstr>
      <vt:lpstr>PowerPoint Presentation</vt:lpstr>
      <vt:lpstr>PowerPoint Presentation</vt:lpstr>
      <vt:lpstr>PowerPoint Presentation</vt:lpstr>
      <vt:lpstr>Input</vt:lpstr>
      <vt:lpstr>PowerPoint Presentation</vt:lpstr>
      <vt:lpstr>Algorithm Terminology</vt:lpstr>
      <vt:lpstr>Types of AI Algorithms</vt:lpstr>
      <vt:lpstr>PowerPoint Presentation</vt:lpstr>
      <vt:lpstr>PowerPoint Presentation</vt:lpstr>
      <vt:lpstr>PowerPoint Presentation</vt:lpstr>
      <vt:lpstr>Output</vt:lpstr>
      <vt:lpstr>Output</vt:lpstr>
      <vt:lpstr>Output</vt:lpstr>
      <vt:lpstr>Output</vt:lpstr>
      <vt:lpstr>Output</vt:lpstr>
      <vt:lpstr>Output</vt:lpstr>
      <vt:lpstr>Output</vt:lpstr>
      <vt:lpstr>Output</vt:lpstr>
      <vt:lpstr>Output</vt:lpstr>
      <vt:lpstr>Output</vt:lpstr>
      <vt:lpstr>Why Python for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Search</vt:lpstr>
      <vt:lpstr>Embeddings</vt:lpstr>
      <vt:lpstr>PowerPoint Presentation</vt:lpstr>
      <vt:lpstr>PowerPoint Presentation</vt:lpstr>
      <vt:lpstr>Word2Vec Embeddings</vt:lpstr>
      <vt:lpstr>PowerPoint Presentation</vt:lpstr>
      <vt:lpstr>PowerPoint Presentation</vt:lpstr>
      <vt:lpstr>CLIP MultiModal 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Embeddings</vt:lpstr>
      <vt:lpstr>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the RAG model failed at this…</vt:lpstr>
      <vt:lpstr>PowerPoint Presentation</vt:lpstr>
      <vt:lpstr>DM me @alxcnwy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RAG  = Wrong!</vt:lpstr>
      <vt:lpstr>Agent = Correct!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AI  with Python</dc:title>
  <dc:creator>Alex C</dc:creator>
  <cp:lastModifiedBy>Alex C</cp:lastModifiedBy>
  <cp:revision>81</cp:revision>
  <dcterms:created xsi:type="dcterms:W3CDTF">2024-09-18T10:57:41Z</dcterms:created>
  <dcterms:modified xsi:type="dcterms:W3CDTF">2024-10-04T07:50:41Z</dcterms:modified>
</cp:coreProperties>
</file>